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9" r:id="rId9"/>
    <p:sldId id="270" r:id="rId10"/>
    <p:sldId id="271" r:id="rId11"/>
    <p:sldId id="272" r:id="rId12"/>
    <p:sldId id="262" r:id="rId13"/>
    <p:sldId id="265" r:id="rId14"/>
    <p:sldId id="268" r:id="rId15"/>
    <p:sldId id="267" r:id="rId16"/>
    <p:sldId id="261" r:id="rId17"/>
    <p:sldId id="273" r:id="rId18"/>
    <p:sldId id="274" r:id="rId1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EB74-6765-4E1D-8D06-D1A7C3051C54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CCE3-74A2-432F-BC33-03A0FDD3B26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163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CCE3-74A2-432F-BC33-03A0FDD3B263}" type="slidenum">
              <a:rPr lang="es-PE" smtClean="0"/>
              <a:pPr/>
              <a:t>17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2ACF7C-A39C-4B20-B3C1-C8AC45AC7285}" type="datetimeFigureOut">
              <a:rPr lang="es-PE" smtClean="0"/>
              <a:pPr/>
              <a:t>27/09/2014</a:t>
            </a:fld>
            <a:endParaRPr lang="es-P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E1B122-BA47-4EB9-9539-8759D592BF6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s.wikipedia.org/wiki/Archivo:SNerviosoC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11568" y="1124744"/>
            <a:ext cx="5953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Nervioso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Tronco Encefálico</a:t>
            </a:r>
            <a:endParaRPr lang="es-P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26906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1340768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/>
              <a:t>Es la parte que une el cerebro con la médula.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/>
              <a:t>Controla la respiración, el ritmo cardíaco, y aspectos primarios de la localización del sonido.</a:t>
            </a:r>
          </a:p>
        </p:txBody>
      </p:sp>
    </p:spTree>
    <p:extLst>
      <p:ext uri="{BB962C8B-B14F-4D97-AF65-F5344CB8AC3E}">
        <p14:creationId xmlns:p14="http://schemas.microsoft.com/office/powerpoint/2010/main" val="4085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Médula Espinal</a:t>
            </a:r>
            <a:endParaRPr lang="es-PE" dirty="0"/>
          </a:p>
        </p:txBody>
      </p:sp>
      <p:pic>
        <p:nvPicPr>
          <p:cNvPr id="8194" name="Picture 2" descr="http://t0.gstatic.com/images?q=tbn:ANd9GcRSc-7Xsq_Gzdld44FUjokuOACSXEWVzUziGgFcukNTi0YFMV_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2"/>
          <a:stretch/>
        </p:blipFill>
        <p:spPr bwMode="auto">
          <a:xfrm>
            <a:off x="4256245" y="2180097"/>
            <a:ext cx="4765783" cy="272370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556792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Está alojada en el conducto raquídeo.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A diferencia que el encéfalo, la sustancia gris es rodeada por la blanca.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Pesa aproximadamente 30 gr. Y mide entre 43 y 45 cm.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Es el tejido nervioso más extenso pudiendo llegar a medir sus neuronas 1 metro.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dirty="0" smtClean="0"/>
              <a:t>Funciones: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PE" dirty="0" smtClean="0"/>
              <a:t>Aferente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PE" dirty="0" smtClean="0"/>
              <a:t>Eferente</a:t>
            </a:r>
          </a:p>
          <a:p>
            <a:pPr marL="285750" indent="-285750">
              <a:buFont typeface="Arial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919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Esta constituido por nervios y ganglios que conectan el sistema nervioso central con otras partes del cuerpo.</a:t>
            </a:r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Periférico</a:t>
            </a:r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1" y="3140967"/>
            <a:ext cx="3634135" cy="328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4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Relacionan al organismo con el medio externo y depende de la voluntad. Incluye12 pares de nervios craneales, 31 pares de nervios raquídeos y los plexos cervical, branquial, lumbar y sacro.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Somático</a:t>
            </a:r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71" y="3645024"/>
            <a:ext cx="4953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1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86743"/>
            <a:ext cx="8064896" cy="245828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PE" sz="2200" dirty="0" smtClean="0"/>
              <a:t>Nacen de la cara del cerebro y del bulbo raquídeo. Son:</a:t>
            </a:r>
          </a:p>
          <a:p>
            <a:r>
              <a:rPr lang="es-PE" sz="2200" dirty="0" smtClean="0"/>
              <a:t>Sensitivos: Llevan el impulso nervioso desde los órganos de los sentidos a los centros del encéfalo.</a:t>
            </a:r>
          </a:p>
          <a:p>
            <a:r>
              <a:rPr lang="es-PE" sz="2200" dirty="0" smtClean="0"/>
              <a:t>Motores: Portadores de las respuestas a los estímulos hacia los órganos efectores.</a:t>
            </a:r>
          </a:p>
          <a:p>
            <a:r>
              <a:rPr lang="es-PE" sz="2200" dirty="0" smtClean="0"/>
              <a:t>Mixtos: Formados por fibras sensitivas motoras.</a:t>
            </a:r>
            <a:endParaRPr lang="es-PE" sz="2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Nervios Craneales</a:t>
            </a:r>
            <a:endParaRPr lang="es-P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r="1689"/>
          <a:stretch/>
        </p:blipFill>
        <p:spPr bwMode="auto">
          <a:xfrm>
            <a:off x="3030996" y="3465880"/>
            <a:ext cx="6009765" cy="334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30996" y="6525344"/>
            <a:ext cx="3917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200" dirty="0" smtClean="0"/>
              <a:t>Son 31 pares de nerviosas que emergen desde cada lado de la medula espinal</a:t>
            </a:r>
            <a:br>
              <a:rPr lang="es-MX" sz="2200" dirty="0" smtClean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 smtClean="0"/>
              <a:t>Los nervios raquídeos se nombran de acuerdo a la región donde se originan en la medula espinal:</a:t>
            </a:r>
            <a:br>
              <a:rPr lang="es-MX" sz="2200" dirty="0" smtClean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 smtClean="0"/>
              <a:t>8 Pares de nerviosas(cervicales)</a:t>
            </a:r>
            <a:br>
              <a:rPr lang="es-MX" sz="2200" dirty="0" smtClean="0"/>
            </a:br>
            <a:r>
              <a:rPr lang="es-MX" sz="2200" dirty="0" smtClean="0"/>
              <a:t>12 pares de nervios (</a:t>
            </a:r>
            <a:r>
              <a:rPr lang="es-MX" sz="2200" dirty="0" err="1" smtClean="0"/>
              <a:t>toráxicos</a:t>
            </a:r>
            <a:r>
              <a:rPr lang="es-MX" sz="2200" dirty="0" smtClean="0"/>
              <a:t>)</a:t>
            </a:r>
            <a:br>
              <a:rPr lang="es-MX" sz="2200" dirty="0" smtClean="0"/>
            </a:br>
            <a:r>
              <a:rPr lang="es-MX" sz="2200" dirty="0" smtClean="0"/>
              <a:t>5 pares de nervios (lumbares)</a:t>
            </a:r>
            <a:br>
              <a:rPr lang="es-MX" sz="2200" dirty="0" smtClean="0"/>
            </a:br>
            <a:r>
              <a:rPr lang="es-MX" sz="2200" dirty="0" smtClean="0"/>
              <a:t>5 pares de nervio (sacros)</a:t>
            </a:r>
            <a:br>
              <a:rPr lang="es-MX" sz="2200" dirty="0" smtClean="0"/>
            </a:br>
            <a:r>
              <a:rPr lang="es-MX" sz="2200" dirty="0" smtClean="0"/>
              <a:t>1par de nervios coxígeos</a:t>
            </a:r>
            <a:r>
              <a:rPr lang="es-MX" dirty="0" smtClean="0"/>
              <a:t/>
            </a:r>
            <a:br>
              <a:rPr lang="es-MX" dirty="0" smtClean="0"/>
            </a:b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Nervios Raquídeos</a:t>
            </a:r>
            <a:endParaRPr lang="es-PE" dirty="0"/>
          </a:p>
        </p:txBody>
      </p:sp>
      <p:pic>
        <p:nvPicPr>
          <p:cNvPr id="2050" name="Picture 2" descr="http://www.araucaria2000.cl/snervioso/medula-esp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57600"/>
            <a:ext cx="3246029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0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monografias.com/trabajos5/sisnerve/Image96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8747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39960"/>
          </a:xfrm>
        </p:spPr>
        <p:txBody>
          <a:bodyPr>
            <a:normAutofit fontScale="92500"/>
          </a:bodyPr>
          <a:lstStyle/>
          <a:p>
            <a:r>
              <a:rPr lang="es-PE" sz="2300" dirty="0" smtClean="0"/>
              <a:t>Relaciona el cuerpo con el medio interno, regula las actividades de las vísceras y no depende de la voluntad. </a:t>
            </a:r>
          </a:p>
          <a:p>
            <a:r>
              <a:rPr lang="es-PE" sz="2300" dirty="0" smtClean="0"/>
              <a:t>Formado por los nervios simpáticos, dos cadenas de ganglios y los plexos viscerales. </a:t>
            </a:r>
          </a:p>
          <a:p>
            <a:r>
              <a:rPr lang="es-PE" sz="2300" dirty="0" smtClean="0"/>
              <a:t>Se vincula con la regulación de las funciones de; respiración, digestión, circulación y excreción</a:t>
            </a:r>
            <a:endParaRPr lang="es-PE" sz="23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accent4">
                    <a:lumMod val="75000"/>
                  </a:schemeClr>
                </a:solidFill>
              </a:rPr>
              <a:t>Autónomo o vegetativo</a:t>
            </a:r>
            <a:endParaRPr lang="es-P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3968" y="1628800"/>
            <a:ext cx="4860032" cy="4248472"/>
          </a:xfrm>
        </p:spPr>
        <p:txBody>
          <a:bodyPr>
            <a:normAutofit/>
          </a:bodyPr>
          <a:lstStyle/>
          <a:p>
            <a:pPr lvl="0"/>
            <a:r>
              <a:rPr lang="es-PE" sz="2400" dirty="0" smtClean="0"/>
              <a:t>Controla los órganos internos cuando hay situaciones de tensión y aumento en la actividad que estimula al corazón.</a:t>
            </a:r>
            <a:endParaRPr lang="es-ES" sz="2400" dirty="0" smtClean="0"/>
          </a:p>
          <a:p>
            <a:pPr lvl="0"/>
            <a:r>
              <a:rPr lang="es-PE" sz="2400" dirty="0" smtClean="0"/>
              <a:t>Contrae arterias, dilata bronquios, inhibe el aparato digestivo, prepara el cuerpo para la actividad física.</a:t>
            </a:r>
            <a:endParaRPr lang="es-ES" sz="2400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http://4.bp.blogspot.com/_VPRc54zQpR0/TN7odUAwe-I/AAAAAAAAABI/UiSK_oHdgEQ/s640/SIMPATICO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339752" y="260648"/>
            <a:ext cx="381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Simpático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3610744" cy="4900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PE" dirty="0" smtClean="0"/>
              <a:t>Realiza acciones opuestas al sistema nervioso simpático y prepara al organismo para la alimentación, la digestión y el reposo.</a:t>
            </a:r>
            <a:endParaRPr lang="es-ES" dirty="0" smtClean="0"/>
          </a:p>
          <a:p>
            <a:pPr lvl="0"/>
            <a:r>
              <a:rPr lang="es-PE" dirty="0" smtClean="0"/>
              <a:t>Constituido por fibras nerviosas pertenecientes a algunos nervios craneales y a nervios raquídeos de la región sacra.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http://html.rincondelvago.com/0004643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95536" y="260648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Parasimpático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737517"/>
            <a:ext cx="4690864" cy="449168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PE" dirty="0" smtClean="0"/>
              <a:t>Los seres vivos son capaces de detectar los cambios que se producen en el medio y de reaccionar ante ellos para mantener constantes las condiciones compatibles con la vida. Esto lo logran gracias al sistema nervioso.</a:t>
            </a:r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352">
            <a:off x="323527" y="532140"/>
            <a:ext cx="3356935" cy="223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942">
            <a:off x="396451" y="3590163"/>
            <a:ext cx="3225400" cy="230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3089920" cy="141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3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148"/>
            <a:ext cx="975201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4546848" cy="2955783"/>
          </a:xfrm>
        </p:spPr>
        <p:txBody>
          <a:bodyPr>
            <a:normAutofit fontScale="92500" lnSpcReduction="20000"/>
          </a:bodyPr>
          <a:lstStyle/>
          <a:p>
            <a:r>
              <a:rPr lang="es-PE" dirty="0" smtClean="0">
                <a:solidFill>
                  <a:srgbClr val="FFFF00"/>
                </a:solidFill>
              </a:rPr>
              <a:t>Nervioso central</a:t>
            </a:r>
          </a:p>
          <a:p>
            <a:r>
              <a:rPr lang="es-PE" dirty="0" smtClean="0">
                <a:solidFill>
                  <a:srgbClr val="FFFF00"/>
                </a:solidFill>
              </a:rPr>
              <a:t>Nervioso Periférico</a:t>
            </a:r>
          </a:p>
          <a:p>
            <a:pPr marL="633413" indent="-88900">
              <a:buFont typeface="Wingdings" pitchFamily="2" charset="2"/>
              <a:buChar char="§"/>
              <a:tabLst>
                <a:tab pos="633413" algn="l"/>
              </a:tabLst>
            </a:pPr>
            <a:r>
              <a:rPr lang="es-PE" dirty="0" smtClean="0">
                <a:solidFill>
                  <a:srgbClr val="FFFF00"/>
                </a:solidFill>
              </a:rPr>
              <a:t>Somático</a:t>
            </a:r>
          </a:p>
          <a:p>
            <a:pPr marL="1179513" indent="-457200">
              <a:buFont typeface="Arial" pitchFamily="34" charset="0"/>
              <a:buChar char="•"/>
            </a:pPr>
            <a:r>
              <a:rPr lang="es-PE" dirty="0" smtClean="0">
                <a:solidFill>
                  <a:srgbClr val="FFFF00"/>
                </a:solidFill>
              </a:rPr>
              <a:t>Nervios Craneales</a:t>
            </a:r>
          </a:p>
          <a:p>
            <a:pPr marL="1179513" indent="-457200">
              <a:buFont typeface="Arial" pitchFamily="34" charset="0"/>
              <a:buChar char="•"/>
            </a:pPr>
            <a:r>
              <a:rPr lang="es-PE" dirty="0" smtClean="0">
                <a:solidFill>
                  <a:srgbClr val="FFFF00"/>
                </a:solidFill>
              </a:rPr>
              <a:t>Nervios raquídeos</a:t>
            </a:r>
          </a:p>
          <a:p>
            <a:pPr marL="633413" indent="-88900">
              <a:buFont typeface="Wingdings" pitchFamily="2" charset="2"/>
              <a:buChar char="§"/>
            </a:pPr>
            <a:r>
              <a:rPr lang="es-PE" dirty="0" smtClean="0">
                <a:solidFill>
                  <a:srgbClr val="FFFF00"/>
                </a:solidFill>
              </a:rPr>
              <a:t>Autónomo</a:t>
            </a:r>
          </a:p>
          <a:p>
            <a:pPr marL="1163638" indent="-441325">
              <a:buFont typeface="Arial" pitchFamily="34" charset="0"/>
              <a:buChar char="•"/>
            </a:pPr>
            <a:r>
              <a:rPr lang="es-PE" dirty="0" smtClean="0">
                <a:solidFill>
                  <a:srgbClr val="FFFF00"/>
                </a:solidFill>
              </a:rPr>
              <a:t>Simpático</a:t>
            </a:r>
          </a:p>
          <a:p>
            <a:pPr marL="1163638" indent="-441325">
              <a:buFont typeface="Arial" pitchFamily="34" charset="0"/>
              <a:buChar char="•"/>
              <a:tabLst>
                <a:tab pos="1165225" algn="l"/>
              </a:tabLst>
            </a:pPr>
            <a:r>
              <a:rPr lang="es-PE" dirty="0" smtClean="0">
                <a:solidFill>
                  <a:srgbClr val="FFFF00"/>
                </a:solidFill>
              </a:rPr>
              <a:t>Parasimpático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es-PE" dirty="0" smtClean="0">
                <a:solidFill>
                  <a:srgbClr val="FFFF00"/>
                </a:solidFill>
                <a:latin typeface="Americana XBdCn BT" pitchFamily="18" charset="0"/>
              </a:rPr>
              <a:t>Sistemas:</a:t>
            </a:r>
            <a:endParaRPr lang="es-PE" dirty="0">
              <a:solidFill>
                <a:srgbClr val="FFFF00"/>
              </a:solidFill>
              <a:latin typeface="Americana XBdCn BT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2227691" cy="227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47" y="533217"/>
            <a:ext cx="3204765" cy="597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74857"/>
            <a:ext cx="6300192" cy="4525963"/>
          </a:xfrm>
          <a:ln>
            <a:noFill/>
          </a:ln>
        </p:spPr>
        <p:txBody>
          <a:bodyPr/>
          <a:lstStyle/>
          <a:p>
            <a:r>
              <a:rPr lang="es-PE" dirty="0" smtClean="0"/>
              <a:t>Es la parte del Sistema Nervioso constituida por:</a:t>
            </a:r>
          </a:p>
          <a:p>
            <a:endParaRPr lang="es-PE" dirty="0"/>
          </a:p>
          <a:p>
            <a:pPr lvl="3">
              <a:buClr>
                <a:schemeClr val="bg2">
                  <a:lumMod val="25000"/>
                </a:schemeClr>
              </a:buClr>
            </a:pPr>
            <a:r>
              <a:rPr lang="es-PE" sz="3300" dirty="0" smtClean="0"/>
              <a:t>Encéfalo</a:t>
            </a:r>
            <a:endParaRPr lang="es-PE" sz="3300" dirty="0"/>
          </a:p>
          <a:p>
            <a:pPr marL="914400" lvl="3" indent="0">
              <a:buClr>
                <a:schemeClr val="bg2">
                  <a:lumMod val="25000"/>
                </a:schemeClr>
              </a:buClr>
              <a:buNone/>
            </a:pPr>
            <a:endParaRPr lang="es-PE" sz="3300" dirty="0" smtClean="0"/>
          </a:p>
          <a:p>
            <a:pPr lvl="3">
              <a:buClr>
                <a:schemeClr val="bg2">
                  <a:lumMod val="25000"/>
                </a:schemeClr>
              </a:buClr>
            </a:pPr>
            <a:r>
              <a:rPr lang="es-PE" sz="3300" dirty="0" smtClean="0"/>
              <a:t>Medula Espinal         </a:t>
            </a:r>
            <a:r>
              <a:rPr lang="es-PE" dirty="0" smtClean="0"/>
              <a:t>	</a:t>
            </a:r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Sistema Nervioso Central</a:t>
            </a:r>
            <a:endParaRPr lang="es-PE" dirty="0"/>
          </a:p>
        </p:txBody>
      </p:sp>
      <p:pic>
        <p:nvPicPr>
          <p:cNvPr id="1026" name="Picture 2" descr="http://upload.wikimedia.org/wikipedia/commons/thumb/a/a8/SNerviosoC.png/300px-SNervioso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53" y="260648"/>
            <a:ext cx="29954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132554"/>
            <a:ext cx="8229600" cy="1143000"/>
          </a:xfrm>
        </p:spPr>
        <p:txBody>
          <a:bodyPr/>
          <a:lstStyle/>
          <a:p>
            <a:pPr algn="ctr"/>
            <a:r>
              <a:rPr lang="es-PE" dirty="0" smtClean="0"/>
              <a:t>Protección</a:t>
            </a:r>
            <a:endParaRPr lang="es-PE" dirty="0"/>
          </a:p>
        </p:txBody>
      </p:sp>
      <p:pic>
        <p:nvPicPr>
          <p:cNvPr id="2050" name="Picture 2" descr="http://www.guiasdeneuro.com.ar/images/diseccion_clip_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34921"/>
            <a:ext cx="3360392" cy="13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eurocirugia.com/residencia/neuroanatomia/imagenes/duram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2960"/>
            <a:ext cx="2973384" cy="31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Q5LI5-VR4qikzgXZkgbsCN8UFNSJOE_N6tnXHQgSqCvNsSeT5n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7724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tml.rincondelvago.com/00045195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00" r="3491"/>
          <a:stretch/>
        </p:blipFill>
        <p:spPr bwMode="auto">
          <a:xfrm>
            <a:off x="6828854" y="3573016"/>
            <a:ext cx="189602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163" y="1133127"/>
            <a:ext cx="2952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3200" dirty="0" smtClean="0"/>
              <a:t>Duramadre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3200" dirty="0" smtClean="0"/>
              <a:t>Aracnoides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3200" dirty="0" smtClean="0"/>
              <a:t>Piamadre</a:t>
            </a:r>
          </a:p>
          <a:p>
            <a:pPr marL="285750" indent="-285750">
              <a:buFont typeface="Arial" pitchFamily="34" charset="0"/>
              <a:buChar char="•"/>
            </a:pPr>
            <a:endParaRPr lang="es-PE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s-PE" sz="3200" dirty="0" smtClean="0"/>
              <a:t>Cráneo (Encéfalo)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3200" dirty="0" smtClean="0"/>
              <a:t>Columna Vertebral (Medula Espinal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08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/>
              <a:t>Sustancia Blanca y Sustancia Gris</a:t>
            </a:r>
            <a:endParaRPr lang="es-PE" dirty="0"/>
          </a:p>
        </p:txBody>
      </p:sp>
      <p:grpSp>
        <p:nvGrpSpPr>
          <p:cNvPr id="6" name="5 Grupo"/>
          <p:cNvGrpSpPr/>
          <p:nvPr/>
        </p:nvGrpSpPr>
        <p:grpSpPr>
          <a:xfrm>
            <a:off x="2035126" y="1752130"/>
            <a:ext cx="5414531" cy="3744416"/>
            <a:chOff x="2339752" y="1700808"/>
            <a:chExt cx="5414531" cy="3744416"/>
          </a:xfrm>
        </p:grpSpPr>
        <p:pic>
          <p:nvPicPr>
            <p:cNvPr id="3076" name="Picture 4" descr="http://t2.gstatic.com/images?q=tbn:ANd9GcR5MP5n0SmnJa-v4cFMwmSaAm0KJGOS7HuirS4w5rhhSd7mrQe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150654"/>
              <a:ext cx="4662592" cy="3035718"/>
            </a:xfrm>
            <a:prstGeom prst="corner">
              <a:avLst>
                <a:gd name="adj1" fmla="val 75263"/>
                <a:gd name="adj2" fmla="val 10052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Elipse"/>
            <p:cNvSpPr/>
            <p:nvPr/>
          </p:nvSpPr>
          <p:spPr>
            <a:xfrm>
              <a:off x="2339752" y="1700808"/>
              <a:ext cx="2744271" cy="3744416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4 Elipse"/>
            <p:cNvSpPr/>
            <p:nvPr/>
          </p:nvSpPr>
          <p:spPr>
            <a:xfrm>
              <a:off x="5117027" y="2993066"/>
              <a:ext cx="2637256" cy="218942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171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4525963"/>
          </a:xfrm>
        </p:spPr>
        <p:txBody>
          <a:bodyPr/>
          <a:lstStyle/>
          <a:p>
            <a:r>
              <a:rPr lang="es-PE" dirty="0" smtClean="0"/>
              <a:t>Predomina la sustancia blanca, rodeada por la gris.</a:t>
            </a:r>
          </a:p>
          <a:p>
            <a:r>
              <a:rPr lang="es-PE" dirty="0" smtClean="0"/>
              <a:t>Pesa aproximadamente 1.5 kg.</a:t>
            </a:r>
          </a:p>
          <a:p>
            <a:r>
              <a:rPr lang="es-PE" dirty="0" smtClean="0"/>
              <a:t>Dentro se coordinan numerosas funciones del cuerpo.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Encéfalo</a:t>
            </a:r>
            <a:endParaRPr lang="es-PE" dirty="0"/>
          </a:p>
        </p:txBody>
      </p:sp>
      <p:pic>
        <p:nvPicPr>
          <p:cNvPr id="4098" name="Picture 2" descr="http://3.bp.blogspot.com/-OzbZXPp0Rtk/TdEididdN4I/AAAAAAAAAJY/x1d02SXoUfk/s1600/encefalo+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99" y="1700808"/>
            <a:ext cx="3888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Cerebro</a:t>
            </a:r>
            <a:endParaRPr lang="es-PE" dirty="0"/>
          </a:p>
        </p:txBody>
      </p:sp>
      <p:pic>
        <p:nvPicPr>
          <p:cNvPr id="5122" name="Picture 2" descr="http://4.bp.blogspot.com/-VhSZEXlW7ro/TiNH2vP4sbI/AAAAAAAAAqY/WMZHPhUoCVg/s1600/Autopsia%2Bde%2BCereb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5156"/>
          <a:stretch/>
        </p:blipFill>
        <p:spPr bwMode="auto">
          <a:xfrm>
            <a:off x="5966258" y="1844824"/>
            <a:ext cx="28292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1556791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2400" dirty="0" smtClean="0"/>
              <a:t>Dividido en 2 hemisferios cerebrales.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dirty="0" smtClean="0"/>
              <a:t>La capa de 3 mm de sustancia gris que recubre ala sustancia blanca es donde tiene lugar las funciones intelectuales.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dirty="0" smtClean="0"/>
              <a:t>La sustancia blanca se divide en: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PE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PE" sz="2400" dirty="0" smtClean="0"/>
              <a:t>Tálamo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PE" sz="2400" dirty="0" smtClean="0"/>
              <a:t>Hipotálamo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PE" sz="2400" dirty="0" smtClean="0"/>
              <a:t>Sistema Límbico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PE" sz="2400" dirty="0" smtClean="0"/>
              <a:t>Ganglios Basales</a:t>
            </a:r>
          </a:p>
        </p:txBody>
      </p:sp>
    </p:spTree>
    <p:extLst>
      <p:ext uri="{BB962C8B-B14F-4D97-AF65-F5344CB8AC3E}">
        <p14:creationId xmlns:p14="http://schemas.microsoft.com/office/powerpoint/2010/main" val="3060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3178696" cy="4306483"/>
          </a:xfrm>
        </p:spPr>
        <p:txBody>
          <a:bodyPr/>
          <a:lstStyle/>
          <a:p>
            <a:r>
              <a:rPr lang="es-PE" dirty="0" smtClean="0"/>
              <a:t>Su nombre significa “pequeño cerebro”</a:t>
            </a:r>
          </a:p>
          <a:p>
            <a:r>
              <a:rPr lang="es-PE" dirty="0" smtClean="0"/>
              <a:t>Pesa aproximadamente 150 gr.</a:t>
            </a:r>
          </a:p>
          <a:p>
            <a:r>
              <a:rPr lang="es-PE" dirty="0" smtClean="0"/>
              <a:t>Controla los movimientos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Cerebelo</a:t>
            </a:r>
            <a:endParaRPr lang="es-PE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fAKQDASIAAhEBAxEB/8QAGwABAAIDAQEAAAAAAAAAAAAAAAMFBAYHAgH/xABDEAACAQMCBAMFAwcKBwEAAAABAgMABBEFEgYTITEiQVEUMmFxgUKRoRUWI7HR0uEHJDNSVWKCkpXBJUNFcnXT8PH/xAAYAQEAAwEAAAAAAAAAAAAAAAAAAQIDBP/EACARAQEAAgIDAAMBAAAAAAAAAAABAhEDMRIhQQQTUWH/2gAMAwEAAhEDEQA/AO40pSgUpUcsqxoWc4AoPZNRzTxQqTI4UfGqi91BmYqJOSg8icE1S3d7ISFso+ac9SB0qlzkaY8dva71DiK2sQpaGVy3QbQP21iy8Q3O3dFaw/JnJP4Cqr2Oa8kWS9woH2RUcmnyxXsTQNIYs5YE9MVS3K9NJx4/U1xxvd20gjl02PJ8+af2VlpxjsjEl1p7qh+1E4bH0OKxNQhs1xLKAzDoBUduiXSMGXCjsuKr5ZRb9eC/i4t0Nwu7UIoy3lICuPnkVcxyxyxq8bq6MMqynII+dck1C1jlu5AYjGg7ZHf1rFtby908f8JurmNQe0bHZn5dvwq05P6zvFPldppXP9J4/eGNI9ctHDdjPbjIPxK+X0z8q3awv7XUbdbiynjmibsyHP0Pofga0xyl6ZXG49sqlKVZBSlKBSlKBSlKBSleXYKpYnAAyTQQXV3FbKxeVAQOilgCTVCNQmurmR5HXlRnChewP+5qO523t+89zYwNEwxGZIlLYHmciqqaWdjJBYW6Rxg9SigD7h51nlW+GGu0oRL6+eSUExp3x51npLGVKW7KG9KwbGee3iWF7ViV+0POp5bcTR+0WqlJV/GqRe6eOTdSS+OUKQah1G8vLJlXAZWOA1TmX2q1R1cJIreIZqPWZ0mjiiTa0mR2qEse8sZTHFOWZ3yN2PLNejLHpkJnaTxyLlsjt8K9pqb2y7LqEjp0byNVJabXdR2QAIkfiZmXIH06Z++o1PgXBvdXjMaW+2Nj779P41nrYra2ax7V6Drg+dZc1rfmH9HewLt7bbY/+yqi2XVb7est3AqKcZ9nP79TZpO9qy7idJQSVZM9sUtbvUNEuufprbd/vIVyrj4j/wCNXM+kzSW+Irq3JPn7Mc/fvqqlivoVEdxJDgdA3IP79RIXr3G98NcU2+sgW8y+z36rloSej47lT5j4dx+NbEDmuH3kN9C8c1vdKkiHMckURBU+oO7510HgfiqTVd1hqjxjUYxuBRNqyoMDI6985yPjWuGe/Vc+eGvcbhSvgORkV9rRmUpSgUpSgVX6wzm1aGN9jSgrv/qjzrPPatL4ru7vnh0tLlBGu1TzIgCc9/ez6VXK6i2E3UzTm2gYSzB9o8Oe9eLLd7Azr7zZasOK3aa2WKW1uEZx/SO8ZGfkGJ/DzrL0p/0Xss2d6jHXzFZTv26Pm0djcXV0rbsRqvnX29ubixUMDzEbp27V7miZHW3h8O7qx+FY+syYWKBQzEOCfh1qE9vNpYIqme6cgyHO0HFRSQrZanA65KscYJr3rB/msMsbFQCARXnVXBS2fOT0qE6TcTgfk9pEAHqaishHp+jRcsfpJQOo7k1Lrbq2kD4ivBljttPtOcMMijOflU1EjKfNvp6oPfcY+tYNzPDp9qsSkmRuvTqTUOp6okzQmNzhTkgVFPqNicSv4mAqtq0j5pt5cWysZoXaMnPQdqs0ki1NHVFG1R1/ZWNpup2l1lXG0dhmpbi1lso3msXUI/iIPlU9m9KScezytA6ll+z8Kpbwul1HdWUjx3Fu3MjZe6kVtcMqNZLdXCZLnBOO1Veo2qLcllXAkWo9o1/XSuG9VXWtGtdQVQplTxoDnawOGH3g1Z1zf+TTVWtry40O4I5bbprY48+7L/v99dHHaujG7jlymrp9pSlWVKUpQK1ziUxJPEs/RJlwG/vD/wDfwrY6rtcsBqNi0G4I2QyMRkBh2yPSoym4thdXbUbiG5WNZIZAQnUHzxU9jcJfhXXwzRkZPrVbJemOSWznblTIxRx8R6fOsD2p9LcPbybwe4rn3p1d9Nnurtba7VnBIK4z8ar7vVXDFkg3J5mq2bXuYuZISVPYnrWI+oOw8OBnsAMmouWzVjMv9Wint2RThu5BrBu9S50cQXJK+Q70stMn1G58YKr3PWtlttEtYQEXG4dflSS03FPBrUiIqT2pdPIMMAV5vorrUVMrkxxjrhR5VsR0yA434Iz5isPWLuK2hMMAGWG0AVPjo217R9Ka7mbJJj88mrxdBsmG3mAtnGCKyNO9m0+wEhYFyCSM1W290896ZyHKqegXNJNG9prTR/Zb/aw3REdDjpWVq12W22FqAXboceVfbrWMpyoUPOfooIqbS9OW3JnlIaZupapn+ItRanaJFpQijIG3r88VhTIl1axy5HRaydS/neoR26PhdviGfKoZTDGZLGLuq5FRe0/Gux3q6TrdlfEhUimUyH+4ejfgTXaF7VwnUoS8U0bk8wdM12jQ7s32j2N0ehmgRyPQkDP41pxXtjzTVjPpSlasSlKUCoLsXPL/AJpyuZn/AJucY+lT0oNX1Xh6bVW33dvp3OxjmoZFbHzHf61rd9wNrcTM1lLYXCHtHIzqw+uMH8K6ZXzFVuMq2OeWPTj1xwnxahwlhalc9SlwMD7yKttJsLeHTo55DukfqcDua6UwrSreHlSvYzLtkhbGD9oeRHwI61nnhJ034+S2+0J1JLYKi2siu/QdKx0t9RluTOvg3eR9Kz7hR+VIt4GwL0zWNfX8kF5yJSYoyPC6/wC9VWTrZXj9JbjHwAr7+RLc+KVi7fGoVtrq48cGoBl+FfGg1WLxRzRy48j3/XU+v4hNZ6csbyiRdyZwoJ8qlgto7GJ9gVskkdKwydWnGHVIh6g14lsLjGZL4gnyFRtMZU0CzywTogDBvEBXu9mmcCG3XbnoWI7VXLDcx/0d794rEvpryJgGmUofeKdCKjabI9X8B0547lJS5J6jOSa+6hhuXeLlW7EeoNebm5tYUhQnmMpBUftrxrF80gt1KjGcECoPmlRqiBJWlwNp/XXR/wCT2R5eENOZzkhWUfIOwH4AVzbWpwsLN06Ln5V1ThG0Njw1ptsylXW3UuD5Mep/E1px91ly31FxSlK2YFKUoFKUoFKUoFVWr6SL0rcRMIruMeCTyI/qt6j9VWtKVMunNtdu7yCdIbiBoJUPRmPhb5N2IrG5kd0wk1C6RsdkBrp0kSSoUkVXU9wy5FalxZwjb31sh06G0tjG29+Xb+J/XqCPnj4VhnhZNtseT3qqKG50y3fdHcqPhv6A1i6jxilpPmOVHTtgHrWLqvA6PEZbaQlwMkCqTQtHVZrr2uEMsJHjOMgkH9lc2PNu6dEx2ubjjiKWLpDL19BVDLxRKZDtD49GarCLTorkq0i4jPur5H+NZ66HaFellC3w2DJqfO1fwigXiOVm92Yk+S1KeIJvO3lOenVTWxw6PBDhktYhn7OwDr9R3rNS2g2eOGNQegdF6fUeVT5VHhGknX0WUNLC6keeKzp9Sjk2h35bjB2v0OMZ7fKrLW7CAQgNGnU47ZH8K3jhGzs9X4U01tRtYLpkjMYM0QY4UlR3+AFX455XTPlvhJWh8O6W3EmqxQlTJaRuGupOu0KOuzPqegx6V2ZQAOlR29tDbRLFbxRxRL7qIoUD6Cpa6ccfGOXPO53ZSlKsoUpSgV8yPUV8kzsO3GcdM1zqePiD8mYtE1tb5Qv5Ra4lzHIdwL8kBge2ccor4cj38UHRsj1FQ3d1BaQGa5mSKMEAu7AAZIA6/MgfWtG0m11+eTTvaJ79YkF1IOZzI1yOUYVl3Mzsu7fjcdxAIPTOapbPia40i/hvk1GV+VFzodjkvMJoyTGzuRnAf+jATt2xQdUDAjORUK3UJumtudGZ1jEhjDeIKSQGx6ZB+6ue3icQNayNpy6smle15Ed00zXOzljttcTbOZ5bt3+GjWnECp7RKmou5s7WO4khHLneMXEpdV8Rw/LK5wdxBOOpFB0kHPavJFUHCbTx2l9Jde2x2ntBa1GoOTKsWxc7ixLAb95G45Ax8KgvON9KFy1npQuNZvVIBg06PmhSTjDSe4vxy3SgztVtUhXnxDGWAdR2OfOtI4nNrpkU808kcEUy++7bVJ9OvernUbfjbXbZlxYaJbuc8oSc64IA832lFOcdgfnVK/CVk1q1zcxPcakN265uZ2nkByfNgAPoo9K4OfDDDPydXDnbNNd0/WZpwBo+mz3owP0kv6GH/M3U/QVaHRtVv4ozq2rMkLDKR6aOWoJ+yznLn08qnsSkW1G8LIAp6+lZU+qwWsTByAp6sDUzKa9N/G3tlWSwwWi27AqsSBMMSSoHTrnuPxzUd5d21plppY0DZA3MBn4dfOsL2XXr6FLjT9MneF+ilmRcj/EQcVPa8H8SXxAvZILKM9yX5jgfIdM/WrTHK/EXkwx+tf1HUo765S1s54Hkmbaq7wAPifQCurcLxWdppFtYWN1FcC3QK7IwOWPUnp6nNRcOcL2GgoWtlMtyww9xL1dh6DyA+Aq8A7Zrfj4/Hty83L59PVKUrViUpSgUpSg8yossbRtnawIOCQcfMVrK8EWCqFXU9fAAxgazcdv89bRSg1j8yrL+1OIP9ZuP36fmTY5z+VOIP9ZuP362elBrH5lWX9qcQY/8zcfv0/MqyH/VOIP9ZuP362elBrH5i6PKVF9Jqd/EpyIL3UZpoyfUozYP1q/tLK2s7dLe0giggQYSKJAiqPgB0FZFKD4QKotXiWC6VlGBMpz/ANw/h+qr6qniKIvYiVAd8Dq4x6dj+BrD8jDy46048vHJz3WLRINdtTJu9nlnQShTjwlvUfOt+07hjSNPm50NoGmHZ5WMhX5Z7fStT4pXMCuIpjIviBWF2HqOoBHlW+6ddJfWcV1GGCSoGAZSD9xrD8P3Ltrz5X1qp9or7ivtK7nMUpSgUpSgUpSgUpSg8owYAgEZGeoxXqvgGK+0ClKUClKUClKUCvDoHUqwBUjBFe6UGM1lEybGXIxipLaBbeFYo/dXoKlpVZjJ0m20pSlWQUpSgUpSgUpSgUpSgUpSgUpSgUpSgUpSgUpSgUpSgUpSgUpSgUpSgUpSgUpSg//Z"/>
          <p:cNvSpPr>
            <a:spLocks noChangeAspect="1" noChangeArrowheads="1"/>
          </p:cNvSpPr>
          <p:nvPr/>
        </p:nvSpPr>
        <p:spPr bwMode="auto">
          <a:xfrm>
            <a:off x="117475" y="-101917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fAKQDASIAAhEBAxEB/8QAGwABAAIDAQEAAAAAAAAAAAAAAAMFBAYHAgH/xABDEAACAQMCBAMFAwcKBwEAAAABAgMABBEFEgYTITEiQVEUMmFxgUKRoRUWI7HR0uEHJDNSVWKCkpXBJUNFcnXT8PH/xAAYAQEAAwEAAAAAAAAAAAAAAAAAAQIDBP/EACARAQEAAgIDAAMBAAAAAAAAAAABAhEDMRIhQQQTUWH/2gAMAwEAAhEDEQA/AO40pSgUpUcsqxoWc4AoPZNRzTxQqTI4UfGqi91BmYqJOSg8icE1S3d7ISFso+ac9SB0qlzkaY8dva71DiK2sQpaGVy3QbQP21iy8Q3O3dFaw/JnJP4Cqr2Oa8kWS9woH2RUcmnyxXsTQNIYs5YE9MVS3K9NJx4/U1xxvd20gjl02PJ8+af2VlpxjsjEl1p7qh+1E4bH0OKxNQhs1xLKAzDoBUduiXSMGXCjsuKr5ZRb9eC/i4t0Nwu7UIoy3lICuPnkVcxyxyxq8bq6MMqynII+dck1C1jlu5AYjGg7ZHf1rFtby908f8JurmNQe0bHZn5dvwq05P6zvFPldppXP9J4/eGNI9ctHDdjPbjIPxK+X0z8q3awv7XUbdbiynjmibsyHP0Pofga0xyl6ZXG49sqlKVZBSlKBSlKBSlKBSleXYKpYnAAyTQQXV3FbKxeVAQOilgCTVCNQmurmR5HXlRnChewP+5qO523t+89zYwNEwxGZIlLYHmciqqaWdjJBYW6Rxg9SigD7h51nlW+GGu0oRL6+eSUExp3x51npLGVKW7KG9KwbGee3iWF7ViV+0POp5bcTR+0WqlJV/GqRe6eOTdSS+OUKQah1G8vLJlXAZWOA1TmX2q1R1cJIreIZqPWZ0mjiiTa0mR2qEse8sZTHFOWZ3yN2PLNejLHpkJnaTxyLlsjt8K9pqb2y7LqEjp0byNVJabXdR2QAIkfiZmXIH06Z++o1PgXBvdXjMaW+2Nj779P41nrYra2ax7V6Drg+dZc1rfmH9HewLt7bbY/+yqi2XVb7est3AqKcZ9nP79TZpO9qy7idJQSVZM9sUtbvUNEuufprbd/vIVyrj4j/wCNXM+kzSW+Irq3JPn7Mc/fvqqlivoVEdxJDgdA3IP79RIXr3G98NcU2+sgW8y+z36rloSej47lT5j4dx+NbEDmuH3kN9C8c1vdKkiHMckURBU+oO7510HgfiqTVd1hqjxjUYxuBRNqyoMDI6985yPjWuGe/Vc+eGvcbhSvgORkV9rRmUpSgUpSgVX6wzm1aGN9jSgrv/qjzrPPatL4ru7vnh0tLlBGu1TzIgCc9/ez6VXK6i2E3UzTm2gYSzB9o8Oe9eLLd7Azr7zZasOK3aa2WKW1uEZx/SO8ZGfkGJ/DzrL0p/0Xss2d6jHXzFZTv26Pm0djcXV0rbsRqvnX29ubixUMDzEbp27V7miZHW3h8O7qx+FY+syYWKBQzEOCfh1qE9vNpYIqme6cgyHO0HFRSQrZanA65KscYJr3rB/msMsbFQCARXnVXBS2fOT0qE6TcTgfk9pEAHqaishHp+jRcsfpJQOo7k1Lrbq2kD4ivBljttPtOcMMijOflU1EjKfNvp6oPfcY+tYNzPDp9qsSkmRuvTqTUOp6okzQmNzhTkgVFPqNicSv4mAqtq0j5pt5cWysZoXaMnPQdqs0ki1NHVFG1R1/ZWNpup2l1lXG0dhmpbi1lso3msXUI/iIPlU9m9KScezytA6ll+z8Kpbwul1HdWUjx3Fu3MjZe6kVtcMqNZLdXCZLnBOO1Veo2qLcllXAkWo9o1/XSuG9VXWtGtdQVQplTxoDnawOGH3g1Z1zf+TTVWtry40O4I5bbprY48+7L/v99dHHaujG7jlymrp9pSlWVKUpQK1ziUxJPEs/RJlwG/vD/wDfwrY6rtcsBqNi0G4I2QyMRkBh2yPSoym4thdXbUbiG5WNZIZAQnUHzxU9jcJfhXXwzRkZPrVbJemOSWznblTIxRx8R6fOsD2p9LcPbybwe4rn3p1d9Nnurtba7VnBIK4z8ar7vVXDFkg3J5mq2bXuYuZISVPYnrWI+oOw8OBnsAMmouWzVjMv9Wint2RThu5BrBu9S50cQXJK+Q70stMn1G58YKr3PWtlttEtYQEXG4dflSS03FPBrUiIqT2pdPIMMAV5vorrUVMrkxxjrhR5VsR0yA434Iz5isPWLuK2hMMAGWG0AVPjo217R9Ka7mbJJj88mrxdBsmG3mAtnGCKyNO9m0+wEhYFyCSM1W290896ZyHKqegXNJNG9prTR/Zb/aw3REdDjpWVq12W22FqAXboceVfbrWMpyoUPOfooIqbS9OW3JnlIaZupapn+ItRanaJFpQijIG3r88VhTIl1axy5HRaydS/neoR26PhdviGfKoZTDGZLGLuq5FRe0/Gux3q6TrdlfEhUimUyH+4ejfgTXaF7VwnUoS8U0bk8wdM12jQ7s32j2N0ehmgRyPQkDP41pxXtjzTVjPpSlasSlKUCoLsXPL/AJpyuZn/AJucY+lT0oNX1Xh6bVW33dvp3OxjmoZFbHzHf61rd9wNrcTM1lLYXCHtHIzqw+uMH8K6ZXzFVuMq2OeWPTj1xwnxahwlhalc9SlwMD7yKttJsLeHTo55DukfqcDua6UwrSreHlSvYzLtkhbGD9oeRHwI61nnhJ034+S2+0J1JLYKi2siu/QdKx0t9RluTOvg3eR9Kz7hR+VIt4GwL0zWNfX8kF5yJSYoyPC6/wC9VWTrZXj9JbjHwAr7+RLc+KVi7fGoVtrq48cGoBl+FfGg1WLxRzRy48j3/XU+v4hNZ6csbyiRdyZwoJ8qlgto7GJ9gVskkdKwydWnGHVIh6g14lsLjGZL4gnyFRtMZU0CzywTogDBvEBXu9mmcCG3XbnoWI7VXLDcx/0d794rEvpryJgGmUofeKdCKjabI9X8B0547lJS5J6jOSa+6hhuXeLlW7EeoNebm5tYUhQnmMpBUftrxrF80gt1KjGcECoPmlRqiBJWlwNp/XXR/wCT2R5eENOZzkhWUfIOwH4AVzbWpwsLN06Ln5V1ThG0Njw1ptsylXW3UuD5Mep/E1px91ly31FxSlK2YFKUoFKUoFKUoFVWr6SL0rcRMIruMeCTyI/qt6j9VWtKVMunNtdu7yCdIbiBoJUPRmPhb5N2IrG5kd0wk1C6RsdkBrp0kSSoUkVXU9wy5FalxZwjb31sh06G0tjG29+Xb+J/XqCPnj4VhnhZNtseT3qqKG50y3fdHcqPhv6A1i6jxilpPmOVHTtgHrWLqvA6PEZbaQlwMkCqTQtHVZrr2uEMsJHjOMgkH9lc2PNu6dEx2ubjjiKWLpDL19BVDLxRKZDtD49GarCLTorkq0i4jPur5H+NZ66HaFellC3w2DJqfO1fwigXiOVm92Yk+S1KeIJvO3lOenVTWxw6PBDhktYhn7OwDr9R3rNS2g2eOGNQegdF6fUeVT5VHhGknX0WUNLC6keeKzp9Sjk2h35bjB2v0OMZ7fKrLW7CAQgNGnU47ZH8K3jhGzs9X4U01tRtYLpkjMYM0QY4UlR3+AFX455XTPlvhJWh8O6W3EmqxQlTJaRuGupOu0KOuzPqegx6V2ZQAOlR29tDbRLFbxRxRL7qIoUD6Cpa6ccfGOXPO53ZSlKsoUpSgV8yPUV8kzsO3GcdM1zqePiD8mYtE1tb5Qv5Ra4lzHIdwL8kBge2ccor4cj38UHRsj1FQ3d1BaQGa5mSKMEAu7AAZIA6/MgfWtG0m11+eTTvaJ79YkF1IOZzI1yOUYVl3Mzsu7fjcdxAIPTOapbPia40i/hvk1GV+VFzodjkvMJoyTGzuRnAf+jATt2xQdUDAjORUK3UJumtudGZ1jEhjDeIKSQGx6ZB+6ue3icQNayNpy6smle15Ed00zXOzljttcTbOZ5bt3+GjWnECp7RKmou5s7WO4khHLneMXEpdV8Rw/LK5wdxBOOpFB0kHPavJFUHCbTx2l9Jde2x2ntBa1GoOTKsWxc7ixLAb95G45Ax8KgvON9KFy1npQuNZvVIBg06PmhSTjDSe4vxy3SgztVtUhXnxDGWAdR2OfOtI4nNrpkU808kcEUy++7bVJ9OvernUbfjbXbZlxYaJbuc8oSc64IA832lFOcdgfnVK/CVk1q1zcxPcakN265uZ2nkByfNgAPoo9K4OfDDDPydXDnbNNd0/WZpwBo+mz3owP0kv6GH/M3U/QVaHRtVv4ozq2rMkLDKR6aOWoJ+yznLn08qnsSkW1G8LIAp6+lZU+qwWsTByAp6sDUzKa9N/G3tlWSwwWi27AqsSBMMSSoHTrnuPxzUd5d21plppY0DZA3MBn4dfOsL2XXr6FLjT9MneF+ilmRcj/EQcVPa8H8SXxAvZILKM9yX5jgfIdM/WrTHK/EXkwx+tf1HUo765S1s54Hkmbaq7wAPifQCurcLxWdppFtYWN1FcC3QK7IwOWPUnp6nNRcOcL2GgoWtlMtyww9xL1dh6DyA+Aq8A7Zrfj4/Hty83L59PVKUrViUpSgUpSg8yossbRtnawIOCQcfMVrK8EWCqFXU9fAAxgazcdv89bRSg1j8yrL+1OIP9ZuP36fmTY5z+VOIP9ZuP362elBrH5lWX9qcQY/8zcfv0/MqyH/VOIP9ZuP362elBrH5i6PKVF9Jqd/EpyIL3UZpoyfUozYP1q/tLK2s7dLe0giggQYSKJAiqPgB0FZFKD4QKotXiWC6VlGBMpz/ANw/h+qr6qniKIvYiVAd8Dq4x6dj+BrD8jDy46048vHJz3WLRINdtTJu9nlnQShTjwlvUfOt+07hjSNPm50NoGmHZ5WMhX5Z7fStT4pXMCuIpjIviBWF2HqOoBHlW+6ddJfWcV1GGCSoGAZSD9xrD8P3Ltrz5X1qp9or7ivtK7nMUpSgUpSgUpSgUpSg8owYAgEZGeoxXqvgGK+0ClKUClKUClKUCvDoHUqwBUjBFe6UGM1lEybGXIxipLaBbeFYo/dXoKlpVZjJ0m20pSlWQUpSgUpSgUpSgUpSgUpSgUpSgUpSgUpSgUpSgUpSgUpSgUpSgUpSgUpSgUpSg//Z"/>
          <p:cNvSpPr>
            <a:spLocks noChangeAspect="1" noChangeArrowheads="1"/>
          </p:cNvSpPr>
          <p:nvPr/>
        </p:nvSpPr>
        <p:spPr bwMode="auto">
          <a:xfrm>
            <a:off x="269875" y="-86677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150" name="Picture 6" descr="http://t1.gstatic.com/images?q=tbn:ANd9GcThhJpcmLA3eQ-XjCgEkWbcGZFk4kHzz0scpW7mzSl4ACXXxwG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628800"/>
            <a:ext cx="423446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578</TotalTime>
  <Words>516</Words>
  <Application>Microsoft Office PowerPoint</Application>
  <PresentationFormat>Presentación en pantalla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Concurrencia</vt:lpstr>
      <vt:lpstr>Presentación de PowerPoint</vt:lpstr>
      <vt:lpstr>Presentación de PowerPoint</vt:lpstr>
      <vt:lpstr>Sistemas:</vt:lpstr>
      <vt:lpstr>Sistema Nervioso Central</vt:lpstr>
      <vt:lpstr>Protección</vt:lpstr>
      <vt:lpstr>Sustancia Blanca y Sustancia Gris</vt:lpstr>
      <vt:lpstr>Encéfalo</vt:lpstr>
      <vt:lpstr>Cerebro</vt:lpstr>
      <vt:lpstr>Cerebelo</vt:lpstr>
      <vt:lpstr>Tronco Encefálico</vt:lpstr>
      <vt:lpstr>Médula Espinal</vt:lpstr>
      <vt:lpstr>Periférico</vt:lpstr>
      <vt:lpstr>Somático</vt:lpstr>
      <vt:lpstr>Nervios Craneales</vt:lpstr>
      <vt:lpstr>Nervios Raquídeos</vt:lpstr>
      <vt:lpstr>Autónomo o vegetativo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bsc1</dc:creator>
  <cp:lastModifiedBy>Jannet Cao</cp:lastModifiedBy>
  <cp:revision>103</cp:revision>
  <dcterms:created xsi:type="dcterms:W3CDTF">2011-08-12T16:42:31Z</dcterms:created>
  <dcterms:modified xsi:type="dcterms:W3CDTF">2014-09-27T21:24:06Z</dcterms:modified>
</cp:coreProperties>
</file>