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76" r:id="rId3"/>
    <p:sldId id="278" r:id="rId4"/>
    <p:sldId id="279" r:id="rId5"/>
    <p:sldId id="281" r:id="rId6"/>
    <p:sldId id="282" r:id="rId7"/>
    <p:sldId id="283" r:id="rId8"/>
    <p:sldId id="284" r:id="rId9"/>
    <p:sldId id="257" r:id="rId10"/>
    <p:sldId id="258" r:id="rId11"/>
    <p:sldId id="277" r:id="rId12"/>
    <p:sldId id="259" r:id="rId13"/>
    <p:sldId id="260" r:id="rId14"/>
    <p:sldId id="261" r:id="rId15"/>
    <p:sldId id="262" r:id="rId16"/>
    <p:sldId id="263" r:id="rId17"/>
    <p:sldId id="264" r:id="rId18"/>
    <p:sldId id="265" r:id="rId19"/>
    <p:sldId id="266" r:id="rId20"/>
    <p:sldId id="268" r:id="rId21"/>
    <p:sldId id="269" r:id="rId22"/>
    <p:sldId id="271" r:id="rId23"/>
    <p:sldId id="272" r:id="rId24"/>
    <p:sldId id="267" r:id="rId25"/>
    <p:sldId id="280" r:id="rId2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FD"/>
    <a:srgbClr val="4F33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0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D1E192D8-1FD1-4B22-8E61-679655EDDCDF}" type="datetimeFigureOut">
              <a:rPr lang="es-ES" smtClean="0"/>
              <a:pPr/>
              <a:t>27/09/2014</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DC6DB1B3-88DD-4649-ADC2-E9D2F749036F}"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1E192D8-1FD1-4B22-8E61-679655EDDCDF}" type="datetimeFigureOut">
              <a:rPr lang="es-ES" smtClean="0"/>
              <a:pPr/>
              <a:t>27/09/2014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6DB1B3-88DD-4649-ADC2-E9D2F749036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1E192D8-1FD1-4B22-8E61-679655EDDCDF}" type="datetimeFigureOut">
              <a:rPr lang="es-ES" smtClean="0"/>
              <a:pPr/>
              <a:t>27/09/2014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6DB1B3-88DD-4649-ADC2-E9D2F749036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D1E192D8-1FD1-4B22-8E61-679655EDDCDF}" type="datetimeFigureOut">
              <a:rPr lang="es-ES" smtClean="0"/>
              <a:pPr/>
              <a:t>27/09/2014</a:t>
            </a:fld>
            <a:endParaRPr lang="es-ES"/>
          </a:p>
        </p:txBody>
      </p:sp>
      <p:sp>
        <p:nvSpPr>
          <p:cNvPr id="9" name="8 Marcador de número de diapositiva"/>
          <p:cNvSpPr>
            <a:spLocks noGrp="1"/>
          </p:cNvSpPr>
          <p:nvPr>
            <p:ph type="sldNum" sz="quarter" idx="15"/>
          </p:nvPr>
        </p:nvSpPr>
        <p:spPr/>
        <p:txBody>
          <a:bodyPr rtlCol="0"/>
          <a:lstStyle/>
          <a:p>
            <a:fld id="{DC6DB1B3-88DD-4649-ADC2-E9D2F749036F}" type="slidenum">
              <a:rPr lang="es-ES" smtClean="0"/>
              <a:pPr/>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D1E192D8-1FD1-4B22-8E61-679655EDDCDF}" type="datetimeFigureOut">
              <a:rPr lang="es-ES" smtClean="0"/>
              <a:pPr/>
              <a:t>27/09/2014</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DC6DB1B3-88DD-4649-ADC2-E9D2F749036F}"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D1E192D8-1FD1-4B22-8E61-679655EDDCDF}" type="datetimeFigureOut">
              <a:rPr lang="es-ES" smtClean="0"/>
              <a:pPr/>
              <a:t>27/09/2014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C6DB1B3-88DD-4649-ADC2-E9D2F749036F}" type="slidenum">
              <a:rPr lang="es-ES" smtClean="0"/>
              <a:pPr/>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D1E192D8-1FD1-4B22-8E61-679655EDDCDF}" type="datetimeFigureOut">
              <a:rPr lang="es-ES" smtClean="0"/>
              <a:pPr/>
              <a:t>27/09/2014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C6DB1B3-88DD-4649-ADC2-E9D2F749036F}" type="slidenum">
              <a:rPr lang="es-ES" smtClean="0"/>
              <a:pPr/>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D1E192D8-1FD1-4B22-8E61-679655EDDCDF}" type="datetimeFigureOut">
              <a:rPr lang="es-ES" smtClean="0"/>
              <a:pPr/>
              <a:t>27/09/2014</a:t>
            </a:fld>
            <a:endParaRPr lang="es-ES"/>
          </a:p>
        </p:txBody>
      </p:sp>
      <p:sp>
        <p:nvSpPr>
          <p:cNvPr id="7" name="6 Marcador de número de diapositiva"/>
          <p:cNvSpPr>
            <a:spLocks noGrp="1"/>
          </p:cNvSpPr>
          <p:nvPr>
            <p:ph type="sldNum" sz="quarter" idx="11"/>
          </p:nvPr>
        </p:nvSpPr>
        <p:spPr/>
        <p:txBody>
          <a:bodyPr rtlCol="0"/>
          <a:lstStyle/>
          <a:p>
            <a:fld id="{DC6DB1B3-88DD-4649-ADC2-E9D2F749036F}" type="slidenum">
              <a:rPr lang="es-ES" smtClean="0"/>
              <a:pPr/>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1E192D8-1FD1-4B22-8E61-679655EDDCDF}" type="datetimeFigureOut">
              <a:rPr lang="es-ES" smtClean="0"/>
              <a:pPr/>
              <a:t>27/09/2014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C6DB1B3-88DD-4649-ADC2-E9D2F749036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D1E192D8-1FD1-4B22-8E61-679655EDDCDF}" type="datetimeFigureOut">
              <a:rPr lang="es-ES" smtClean="0"/>
              <a:pPr/>
              <a:t>27/09/2014</a:t>
            </a:fld>
            <a:endParaRPr lang="es-ES"/>
          </a:p>
        </p:txBody>
      </p:sp>
      <p:sp>
        <p:nvSpPr>
          <p:cNvPr id="22" name="21 Marcador de número de diapositiva"/>
          <p:cNvSpPr>
            <a:spLocks noGrp="1"/>
          </p:cNvSpPr>
          <p:nvPr>
            <p:ph type="sldNum" sz="quarter" idx="15"/>
          </p:nvPr>
        </p:nvSpPr>
        <p:spPr/>
        <p:txBody>
          <a:bodyPr rtlCol="0"/>
          <a:lstStyle/>
          <a:p>
            <a:fld id="{DC6DB1B3-88DD-4649-ADC2-E9D2F749036F}" type="slidenum">
              <a:rPr lang="es-ES" smtClean="0"/>
              <a:pPr/>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D1E192D8-1FD1-4B22-8E61-679655EDDCDF}" type="datetimeFigureOut">
              <a:rPr lang="es-ES" smtClean="0"/>
              <a:pPr/>
              <a:t>27/09/2014</a:t>
            </a:fld>
            <a:endParaRPr lang="es-ES"/>
          </a:p>
        </p:txBody>
      </p:sp>
      <p:sp>
        <p:nvSpPr>
          <p:cNvPr id="18" name="17 Marcador de número de diapositiva"/>
          <p:cNvSpPr>
            <a:spLocks noGrp="1"/>
          </p:cNvSpPr>
          <p:nvPr>
            <p:ph type="sldNum" sz="quarter" idx="11"/>
          </p:nvPr>
        </p:nvSpPr>
        <p:spPr/>
        <p:txBody>
          <a:bodyPr rtlCol="0"/>
          <a:lstStyle/>
          <a:p>
            <a:fld id="{DC6DB1B3-88DD-4649-ADC2-E9D2F749036F}" type="slidenum">
              <a:rPr lang="es-ES" smtClean="0"/>
              <a:pPr/>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1E192D8-1FD1-4B22-8E61-679655EDDCDF}" type="datetimeFigureOut">
              <a:rPr lang="es-ES" smtClean="0"/>
              <a:pPr/>
              <a:t>27/09/2014</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C6DB1B3-88DD-4649-ADC2-E9D2F749036F}"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gif"/><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eg"/><Relationship Id="rId10" Type="http://schemas.openxmlformats.org/officeDocument/2006/relationships/image" Target="../media/image12.gif"/><Relationship Id="rId4" Type="http://schemas.openxmlformats.org/officeDocument/2006/relationships/image" Target="../media/image6.jpeg"/><Relationship Id="rId9" Type="http://schemas.openxmlformats.org/officeDocument/2006/relationships/image" Target="../media/image11.jpeg"/></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259632" y="1916832"/>
            <a:ext cx="7108304" cy="1894362"/>
          </a:xfrm>
        </p:spPr>
        <p:txBody>
          <a:bodyPr>
            <a:noAutofit/>
          </a:bodyPr>
          <a:lstStyle/>
          <a:p>
            <a:r>
              <a:rPr lang="es-ES" sz="6600" dirty="0" smtClean="0">
                <a:latin typeface="Algerian" pitchFamily="82" charset="0"/>
              </a:rPr>
              <a:t>Sistema nervioso</a:t>
            </a:r>
            <a:endParaRPr lang="es-ES" sz="6600" dirty="0">
              <a:latin typeface="Algerian"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txBody>
          <a:bodyPr/>
          <a:lstStyle/>
          <a:p>
            <a:pPr marL="0" indent="0" algn="just">
              <a:buNone/>
            </a:pPr>
            <a:endParaRPr lang="es-ES" dirty="0" smtClean="0"/>
          </a:p>
          <a:p>
            <a:pPr marL="0" indent="0" algn="just">
              <a:buNone/>
            </a:pPr>
            <a:endParaRPr lang="es-ES" dirty="0"/>
          </a:p>
          <a:p>
            <a:pPr marL="0" indent="0" algn="just">
              <a:buNone/>
            </a:pPr>
            <a:r>
              <a:rPr lang="es-ES" dirty="0" smtClean="0"/>
              <a:t>El </a:t>
            </a:r>
            <a:r>
              <a:rPr lang="es-ES" dirty="0"/>
              <a:t>término designa tanto la estructura en sí de los organismos vivientes, como la rama de la </a:t>
            </a:r>
            <a:r>
              <a:rPr lang="es-ES" dirty="0" smtClean="0"/>
              <a:t>biología </a:t>
            </a:r>
            <a:r>
              <a:rPr lang="es-ES" dirty="0"/>
              <a:t>que estudia dichas estructuras, que en el caso de la anatomía humana se convierte en una de las llamadas ciencias básicas o "preclínicas" de la Medicina.</a:t>
            </a:r>
          </a:p>
          <a:p>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SV" dirty="0" smtClean="0"/>
              <a:t>Partes del sistema nervioso</a:t>
            </a:r>
            <a:endParaRPr lang="es-SV" dirty="0"/>
          </a:p>
        </p:txBody>
      </p:sp>
      <p:pic>
        <p:nvPicPr>
          <p:cNvPr id="3074" name="Picture 2" descr="F:\imagenes de del sistema nerviso\Bulbo raquídeo..gif"/>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1772816"/>
            <a:ext cx="2039888" cy="1810097"/>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F:\imagenes de del sistema nerviso\cerebel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1628800"/>
            <a:ext cx="2160240" cy="210026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F:\imagenes de del sistema nerviso\Cerebr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76056" y="1904150"/>
            <a:ext cx="1951037" cy="1463675"/>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F:\imagenes de del sistema nerviso\Corteza cerebral..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76256" y="1536631"/>
            <a:ext cx="1800622" cy="2198712"/>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F:\imagenes de del sistema nerviso\encefalo.bmp"/>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528" y="3729062"/>
            <a:ext cx="1788418" cy="1652587"/>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F:\imagenes de del sistema nerviso\estimulo.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483768" y="3869481"/>
            <a:ext cx="1353840" cy="1512168"/>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F:\imagenes de del sistema nerviso\Médula espinal.bmp"/>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33293" y="3835276"/>
            <a:ext cx="1342963" cy="1462825"/>
          </a:xfrm>
          <a:prstGeom prst="rect">
            <a:avLst/>
          </a:prstGeom>
          <a:noFill/>
          <a:extLst>
            <a:ext uri="{909E8E84-426E-40DD-AFC4-6F175D3DCCD1}">
              <a14:hiddenFill xmlns:a14="http://schemas.microsoft.com/office/drawing/2010/main">
                <a:solidFill>
                  <a:srgbClr val="FFFFFF"/>
                </a:solidFill>
              </a14:hiddenFill>
            </a:ext>
          </a:extLst>
        </p:spPr>
      </p:pic>
      <p:pic>
        <p:nvPicPr>
          <p:cNvPr id="3081" name="Picture 9" descr="F:\imagenes de del sistema nerviso\neurologia.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62192" y="3911190"/>
            <a:ext cx="142875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F:\imagenes de del sistema nerviso\Nervios.gif"/>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616994" y="4077072"/>
            <a:ext cx="1916299" cy="15194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14809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23528" y="476672"/>
            <a:ext cx="8229600" cy="5688632"/>
          </a:xfrm>
        </p:spPr>
        <p:txBody>
          <a:bodyPr>
            <a:normAutofit/>
          </a:bodyPr>
          <a:lstStyle/>
          <a:p>
            <a:pPr algn="just"/>
            <a:endParaRPr lang="es-ES" b="1" dirty="0" smtClean="0"/>
          </a:p>
          <a:p>
            <a:pPr algn="just"/>
            <a:endParaRPr lang="es-ES" b="1" dirty="0"/>
          </a:p>
          <a:p>
            <a:pPr algn="just"/>
            <a:r>
              <a:rPr lang="es-ES" b="1" dirty="0" smtClean="0"/>
              <a:t>Neurología: </a:t>
            </a:r>
            <a:r>
              <a:rPr lang="es-ES" dirty="0" smtClean="0"/>
              <a:t>(estudio o tratamiento de los nervios y la cavidad bucal) es la especialidad médica que trata los trastornos del sistema nervioso. </a:t>
            </a:r>
          </a:p>
          <a:p>
            <a:pPr marL="0" indent="0" algn="just">
              <a:buNone/>
            </a:pPr>
            <a:r>
              <a:rPr lang="es-ES" dirty="0" smtClean="0"/>
              <a:t>Específicamente se ocupa de la prevención, diagnóstico, tratamiento y rehabilitación de todas las enfermedades que involucran al sistema nervioso central.</a:t>
            </a:r>
            <a:endParaRPr lang="es-ES" dirty="0"/>
          </a:p>
        </p:txBody>
      </p:sp>
      <p:pic>
        <p:nvPicPr>
          <p:cNvPr id="4098" name="Picture 2" descr="F:\imagenes de del sistema nerviso\neurologi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4653136"/>
            <a:ext cx="2952328" cy="178879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txBody>
          <a:bodyPr/>
          <a:lstStyle/>
          <a:p>
            <a:pPr marL="0" indent="0" algn="just">
              <a:buNone/>
            </a:pPr>
            <a:endParaRPr lang="es-ES" dirty="0" smtClean="0"/>
          </a:p>
          <a:p>
            <a:pPr marL="0" indent="0" algn="just">
              <a:buNone/>
            </a:pPr>
            <a:endParaRPr lang="es-ES" dirty="0"/>
          </a:p>
          <a:p>
            <a:pPr marL="0" indent="0" algn="just">
              <a:buNone/>
            </a:pPr>
            <a:r>
              <a:rPr lang="es-ES" dirty="0" smtClean="0"/>
              <a:t>tratamiento y rehabilitación de todas las enfermedades que involucran al sistema nervioso central, el sistema nervioso periférico y el sistema nervioso autónomo, incluyendo sus envolturas (meninges), vasos sanguíneos</a:t>
            </a:r>
            <a:r>
              <a:rPr lang="es-ES" dirty="0"/>
              <a:t> </a:t>
            </a:r>
            <a:r>
              <a:rPr lang="es-ES" dirty="0" smtClean="0"/>
              <a:t>y tejidos como los músculos.</a:t>
            </a: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95536" y="404664"/>
            <a:ext cx="8229600" cy="5688632"/>
          </a:xfrm>
        </p:spPr>
        <p:txBody>
          <a:bodyPr/>
          <a:lstStyle/>
          <a:p>
            <a:pPr algn="just"/>
            <a:r>
              <a:rPr lang="es-ES" b="1" dirty="0" smtClean="0"/>
              <a:t>Cerebro</a:t>
            </a:r>
            <a:r>
              <a:rPr lang="es-ES" dirty="0" smtClean="0"/>
              <a:t>: Es un órgano del sistema nervioso rico en neuronas con funciones especializadas, localizado en el encéfalo de los animales vertebrados y la mayoría de los invertebrados. En el resto, se denomina al principal órgano ganglio o conjunto de ganglios.</a:t>
            </a:r>
          </a:p>
          <a:p>
            <a:endParaRPr lang="es-ES" dirty="0"/>
          </a:p>
        </p:txBody>
      </p:sp>
      <p:pic>
        <p:nvPicPr>
          <p:cNvPr id="5122" name="Picture 2" descr="F:\imagenes de del sistema nerviso\Cerebr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4369" y="3573016"/>
            <a:ext cx="5040560" cy="26971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95536" y="529556"/>
            <a:ext cx="8229600" cy="6048672"/>
          </a:xfrm>
        </p:spPr>
        <p:txBody>
          <a:bodyPr/>
          <a:lstStyle/>
          <a:p>
            <a:pPr algn="just"/>
            <a:r>
              <a:rPr lang="es-ES" b="1" dirty="0" smtClean="0"/>
              <a:t>Corteza cerebral: </a:t>
            </a:r>
            <a:r>
              <a:rPr lang="es-ES" dirty="0" smtClean="0"/>
              <a:t>Es el manto de tejido nervioso que cubre la superficie de los hemisferios cerebrales, alcanzando su máximo desarrollo en los primates. Es aquí donde ocurre la percepción, la imaginación, el pensamiento, el juicio y la decisión.</a:t>
            </a:r>
            <a:endParaRPr lang="es-ES" dirty="0"/>
          </a:p>
        </p:txBody>
      </p:sp>
      <p:pic>
        <p:nvPicPr>
          <p:cNvPr id="6146" name="Picture 2" descr="F:\imagenes de del sistema nerviso\Corteza cerebr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3789040"/>
            <a:ext cx="5905500" cy="27891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908720"/>
            <a:ext cx="8229600" cy="5217443"/>
          </a:xfrm>
        </p:spPr>
        <p:txBody>
          <a:bodyPr/>
          <a:lstStyle/>
          <a:p>
            <a:pPr marL="0" indent="0" algn="just">
              <a:buNone/>
            </a:pPr>
            <a:endParaRPr lang="es-ES" dirty="0" smtClean="0"/>
          </a:p>
          <a:p>
            <a:pPr marL="0" indent="0" algn="just">
              <a:buNone/>
            </a:pPr>
            <a:endParaRPr lang="es-ES" dirty="0"/>
          </a:p>
          <a:p>
            <a:pPr marL="0" indent="0" algn="just">
              <a:buNone/>
            </a:pPr>
            <a:r>
              <a:rPr lang="es-ES" dirty="0" smtClean="0"/>
              <a:t>Es ante todo una delgada capa de materia gris  normalmente de 6 neuronas de espesor,  de hecho </a:t>
            </a:r>
            <a:r>
              <a:rPr lang="es-ES" dirty="0"/>
              <a:t> </a:t>
            </a:r>
            <a:r>
              <a:rPr lang="es-ES" dirty="0" smtClean="0"/>
              <a:t>por encima de una amplia colección de vías de materia blanca. La delgada capa está fuertemente circunvolucionada, por lo que si la extendieses, ocuparía unos 2500 cm². Esta capa incluye unos 10.000 millones de neuronas, con cerca de 50 trillones de sinapsis.</a:t>
            </a:r>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620688"/>
            <a:ext cx="8229600" cy="5505475"/>
          </a:xfrm>
        </p:spPr>
        <p:txBody>
          <a:bodyPr/>
          <a:lstStyle/>
          <a:p>
            <a:pPr algn="just"/>
            <a:r>
              <a:rPr lang="es-ES" b="1" dirty="0" smtClean="0"/>
              <a:t>Encéfalo</a:t>
            </a:r>
            <a:r>
              <a:rPr lang="es-ES" dirty="0" smtClean="0"/>
              <a:t>: ( «dentro de la cabeza»), es la parte superior y de mayor masa del sistema nervioso. Está compuesto por tres partes: </a:t>
            </a:r>
            <a:r>
              <a:rPr lang="es-ES" dirty="0" err="1" smtClean="0"/>
              <a:t>prosencéfalo</a:t>
            </a:r>
            <a:r>
              <a:rPr lang="es-ES" dirty="0"/>
              <a:t>,</a:t>
            </a:r>
            <a:r>
              <a:rPr lang="es-ES" dirty="0" smtClean="0"/>
              <a:t> mesencéfalo y </a:t>
            </a:r>
            <a:r>
              <a:rPr lang="es-ES" dirty="0" err="1" smtClean="0"/>
              <a:t>rombencéfalo</a:t>
            </a:r>
            <a:r>
              <a:rPr lang="es-ES" dirty="0" smtClean="0"/>
              <a:t>.</a:t>
            </a:r>
            <a:endParaRPr lang="es-ES" dirty="0"/>
          </a:p>
        </p:txBody>
      </p:sp>
      <p:pic>
        <p:nvPicPr>
          <p:cNvPr id="7170" name="Picture 2" descr="F:\imagenes de del sistema nerviso\encefalo.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2988220"/>
            <a:ext cx="5472608" cy="324036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txBody>
          <a:bodyPr/>
          <a:lstStyle/>
          <a:p>
            <a:pPr algn="ctr">
              <a:buNone/>
            </a:pPr>
            <a:r>
              <a:rPr lang="es-ES" b="1" dirty="0" smtClean="0"/>
              <a:t>Características</a:t>
            </a:r>
          </a:p>
          <a:p>
            <a:pPr algn="just"/>
            <a:r>
              <a:rPr lang="es-ES" dirty="0" smtClean="0"/>
              <a:t>Está protegido por los huesos del cráneo en la cavidad craneana.</a:t>
            </a:r>
          </a:p>
          <a:p>
            <a:pPr algn="just"/>
            <a:r>
              <a:rPr lang="es-ES" dirty="0" smtClean="0"/>
              <a:t>Es la estructura central más importante del sistema nervioso y pesa alrededor de 1.4 kg (Este peso varia dependiendo de la edad y del sexo de la persona).</a:t>
            </a:r>
          </a:p>
          <a:p>
            <a:pPr>
              <a:buNone/>
            </a:pPr>
            <a:endParaRPr lang="es-ES"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23528" y="476672"/>
            <a:ext cx="8424936" cy="6120680"/>
          </a:xfrm>
        </p:spPr>
        <p:txBody>
          <a:bodyPr>
            <a:normAutofit/>
          </a:bodyPr>
          <a:lstStyle/>
          <a:p>
            <a:pPr algn="just"/>
            <a:r>
              <a:rPr lang="es-ES" b="1" dirty="0"/>
              <a:t>Médula </a:t>
            </a:r>
            <a:r>
              <a:rPr lang="es-ES" b="1" dirty="0" smtClean="0"/>
              <a:t>espinal</a:t>
            </a:r>
            <a:r>
              <a:rPr lang="es-ES" dirty="0" smtClean="0"/>
              <a:t>: se considera el tejido nervioso más extenso del cuerpo humano, pudiendo alcanzar sus neuronas hasta un metro de largo. Con un peso de aproximadamente 30 gramos, en su completo desarrollo la médula espinal alcanza la longitud de 45 cm en los varones y 43 cm en la mujer.</a:t>
            </a:r>
            <a:endParaRPr lang="es-ES" dirty="0"/>
          </a:p>
        </p:txBody>
      </p:sp>
      <p:pic>
        <p:nvPicPr>
          <p:cNvPr id="8194" name="Picture 2" descr="F:\imagenes de del sistema nerviso\Médula espinal.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4149080"/>
            <a:ext cx="5760640" cy="21118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88640"/>
            <a:ext cx="8352928" cy="648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8308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692696"/>
            <a:ext cx="8229600" cy="5433467"/>
          </a:xfrm>
        </p:spPr>
        <p:txBody>
          <a:bodyPr/>
          <a:lstStyle/>
          <a:p>
            <a:pPr algn="just"/>
            <a:r>
              <a:rPr lang="es-ES" b="1" dirty="0" smtClean="0"/>
              <a:t>Neuronas</a:t>
            </a:r>
            <a:r>
              <a:rPr lang="es-ES" dirty="0" smtClean="0"/>
              <a:t>: (cuerda, nervio ) son un tipo de células del sistema nervioso cuya principal característica es la excitabilidad eléctrica de su membrana plasmática.</a:t>
            </a:r>
            <a:endParaRPr lang="es-ES" dirty="0"/>
          </a:p>
        </p:txBody>
      </p:sp>
      <p:pic>
        <p:nvPicPr>
          <p:cNvPr id="9218" name="Picture 2" descr="F:\imagenes de del sistema nerviso\Neurona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3140968"/>
            <a:ext cx="5688632" cy="26642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23528" y="548680"/>
            <a:ext cx="8229600" cy="5688632"/>
          </a:xfrm>
        </p:spPr>
        <p:txBody>
          <a:bodyPr/>
          <a:lstStyle/>
          <a:p>
            <a:pPr algn="just"/>
            <a:r>
              <a:rPr lang="es-ES" b="1" dirty="0" smtClean="0"/>
              <a:t>Cerebelo</a:t>
            </a:r>
            <a:r>
              <a:rPr lang="es-ES" dirty="0" smtClean="0"/>
              <a:t>: (del latín </a:t>
            </a:r>
            <a:r>
              <a:rPr lang="es-ES" i="1" dirty="0" smtClean="0"/>
              <a:t>"cerebro pequeño"</a:t>
            </a:r>
            <a:r>
              <a:rPr lang="es-ES" dirty="0" smtClean="0"/>
              <a:t>) es una región del encéfalo cuya función principal es de integrar las vías sensitivas</a:t>
            </a:r>
            <a:r>
              <a:rPr lang="es-ES" dirty="0"/>
              <a:t> </a:t>
            </a:r>
            <a:r>
              <a:rPr lang="es-ES" dirty="0" smtClean="0"/>
              <a:t>y las </a:t>
            </a:r>
            <a:r>
              <a:rPr lang="es-ES" dirty="0"/>
              <a:t>vías motoras</a:t>
            </a:r>
            <a:r>
              <a:rPr lang="es-ES" dirty="0" smtClean="0"/>
              <a:t>.</a:t>
            </a:r>
            <a:endParaRPr lang="es-ES" dirty="0"/>
          </a:p>
        </p:txBody>
      </p:sp>
      <p:pic>
        <p:nvPicPr>
          <p:cNvPr id="10242" name="Picture 2" descr="F:\imagenes de del sistema nerviso\cerebel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2852936"/>
            <a:ext cx="6096000" cy="3408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95536" y="1844824"/>
            <a:ext cx="8229600" cy="3384376"/>
          </a:xfrm>
        </p:spPr>
        <p:txBody>
          <a:bodyPr/>
          <a:lstStyle/>
          <a:p>
            <a:pPr marL="0" indent="0" algn="just">
              <a:buNone/>
            </a:pPr>
            <a:endParaRPr lang="es-ES" dirty="0" smtClean="0"/>
          </a:p>
          <a:p>
            <a:pPr marL="0" indent="0" algn="just">
              <a:buNone/>
            </a:pPr>
            <a:endParaRPr lang="es-ES" dirty="0"/>
          </a:p>
          <a:p>
            <a:pPr marL="0" indent="0" algn="just">
              <a:buNone/>
            </a:pPr>
            <a:r>
              <a:rPr lang="es-ES" dirty="0" smtClean="0"/>
              <a:t>El cerebelo integra toda la información recibida para precisar y controlar las órdenes que la corteza cerebral manda al aparato locomotor a través de las vías motoras</a:t>
            </a:r>
            <a:endParaRPr lang="es-E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23528" y="548680"/>
            <a:ext cx="8229600" cy="5256584"/>
          </a:xfrm>
        </p:spPr>
        <p:txBody>
          <a:bodyPr/>
          <a:lstStyle/>
          <a:p>
            <a:pPr algn="just"/>
            <a:r>
              <a:rPr lang="es-ES" b="1" dirty="0"/>
              <a:t>Bulbo </a:t>
            </a:r>
            <a:r>
              <a:rPr lang="es-ES" b="1" dirty="0" smtClean="0"/>
              <a:t>raquídeo</a:t>
            </a:r>
            <a:r>
              <a:rPr lang="es-ES" dirty="0" smtClean="0"/>
              <a:t>: Es el más bajo de los tres segmentos del tronco del encéfalo, situándose entre el puente </a:t>
            </a:r>
            <a:r>
              <a:rPr lang="es-ES" dirty="0" err="1" smtClean="0"/>
              <a:t>troncoencefálico</a:t>
            </a:r>
            <a:r>
              <a:rPr lang="es-ES" dirty="0" smtClean="0"/>
              <a:t> o protuberancia anular (por arriba) y la médula espinal (por debajo).</a:t>
            </a:r>
            <a:endParaRPr lang="es-ES" dirty="0"/>
          </a:p>
        </p:txBody>
      </p:sp>
      <p:pic>
        <p:nvPicPr>
          <p:cNvPr id="11266" name="Picture 2" descr="F:\imagenes de del sistema nerviso\Bulbo raquíde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3429000"/>
            <a:ext cx="6096000" cy="31924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txBody>
          <a:bodyPr/>
          <a:lstStyle/>
          <a:p>
            <a:pPr algn="just"/>
            <a:r>
              <a:rPr lang="es-ES" dirty="0" smtClean="0"/>
              <a:t>dentro del hueso intravertebral llamado </a:t>
            </a:r>
            <a:r>
              <a:rPr lang="es-ES" i="1" dirty="0" smtClean="0"/>
              <a:t>conducto raquídeo</a:t>
            </a:r>
            <a:r>
              <a:rPr lang="es-ES" dirty="0" smtClean="0"/>
              <a:t> desde el agujero magno, en la parte media arquial del atlas hasta la primera o segunda vértebra lumbar.</a:t>
            </a:r>
            <a:endParaRPr lang="es-E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SV" sz="6600" dirty="0" smtClean="0">
                <a:latin typeface="Algerian" pitchFamily="82" charset="0"/>
                <a:cs typeface="Times New Roman" pitchFamily="18" charset="0"/>
              </a:rPr>
              <a:t>Biología</a:t>
            </a:r>
            <a:r>
              <a:rPr lang="es-SV" sz="6600" dirty="0" smtClean="0">
                <a:latin typeface="Algerian" pitchFamily="82" charset="0"/>
              </a:rPr>
              <a:t> </a:t>
            </a:r>
            <a:endParaRPr lang="es-SV" sz="6600" dirty="0">
              <a:latin typeface="Algerian" pitchFamily="82" charset="0"/>
            </a:endParaRPr>
          </a:p>
        </p:txBody>
      </p:sp>
      <p:sp>
        <p:nvSpPr>
          <p:cNvPr id="3" name="2 Marcador de contenido"/>
          <p:cNvSpPr>
            <a:spLocks noGrp="1"/>
          </p:cNvSpPr>
          <p:nvPr>
            <p:ph sz="quarter" idx="1"/>
          </p:nvPr>
        </p:nvSpPr>
        <p:spPr/>
        <p:txBody>
          <a:bodyPr>
            <a:normAutofit/>
          </a:bodyPr>
          <a:lstStyle/>
          <a:p>
            <a:r>
              <a:rPr lang="es-SV" dirty="0" smtClean="0">
                <a:latin typeface="Algerian" pitchFamily="82" charset="0"/>
                <a:cs typeface="Times New Roman" pitchFamily="18" charset="0"/>
              </a:rPr>
              <a:t>Sistema nervioso</a:t>
            </a:r>
          </a:p>
          <a:p>
            <a:endParaRPr lang="es-SV" dirty="0" smtClean="0">
              <a:latin typeface="Algerian" pitchFamily="82" charset="0"/>
            </a:endParaRPr>
          </a:p>
          <a:p>
            <a:r>
              <a:rPr lang="es-SV" dirty="0" smtClean="0">
                <a:latin typeface="Algerian" pitchFamily="82" charset="0"/>
              </a:rPr>
              <a:t>Anselmo s. Ramírez</a:t>
            </a:r>
          </a:p>
          <a:p>
            <a:endParaRPr lang="es-SV" dirty="0" smtClean="0">
              <a:latin typeface="Algerian" pitchFamily="82" charset="0"/>
            </a:endParaRPr>
          </a:p>
          <a:p>
            <a:r>
              <a:rPr lang="es-SV" dirty="0" smtClean="0">
                <a:latin typeface="Algerian" pitchFamily="82" charset="0"/>
              </a:rPr>
              <a:t>Coraima Galarza bracamontes</a:t>
            </a:r>
          </a:p>
          <a:p>
            <a:endParaRPr lang="es-SV" dirty="0" smtClean="0">
              <a:latin typeface="Algerian" pitchFamily="82" charset="0"/>
            </a:endParaRPr>
          </a:p>
          <a:p>
            <a:r>
              <a:rPr lang="es-SV" dirty="0" smtClean="0">
                <a:latin typeface="Algerian" pitchFamily="82" charset="0"/>
              </a:rPr>
              <a:t>Ezequiel Castillón rivera</a:t>
            </a:r>
          </a:p>
          <a:p>
            <a:endParaRPr lang="es-SV" dirty="0" smtClean="0">
              <a:latin typeface="Algerian" pitchFamily="82" charset="0"/>
            </a:endParaRPr>
          </a:p>
          <a:p>
            <a:r>
              <a:rPr lang="es-SV" dirty="0" smtClean="0">
                <a:latin typeface="Algerian" pitchFamily="82" charset="0"/>
              </a:rPr>
              <a:t>Cobaej    emsad 33</a:t>
            </a:r>
            <a:endParaRPr lang="es-SV" dirty="0">
              <a:latin typeface="Algerian" pitchFamily="82" charset="0"/>
            </a:endParaRPr>
          </a:p>
        </p:txBody>
      </p:sp>
    </p:spTree>
    <p:extLst>
      <p:ext uri="{BB962C8B-B14F-4D97-AF65-F5344CB8AC3E}">
        <p14:creationId xmlns:p14="http://schemas.microsoft.com/office/powerpoint/2010/main" val="3300706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600201"/>
            <a:ext cx="8229600" cy="2620888"/>
          </a:xfrm>
        </p:spPr>
        <p:txBody>
          <a:bodyPr/>
          <a:lstStyle/>
          <a:p>
            <a:pPr algn="just"/>
            <a:endParaRPr lang="es-SV" dirty="0" smtClean="0"/>
          </a:p>
          <a:p>
            <a:pPr algn="just"/>
            <a:endParaRPr lang="es-SV" dirty="0"/>
          </a:p>
          <a:p>
            <a:pPr algn="just"/>
            <a:r>
              <a:rPr lang="es-SV" dirty="0" smtClean="0"/>
              <a:t>El </a:t>
            </a:r>
            <a:r>
              <a:rPr lang="es-SV" dirty="0"/>
              <a:t>sistema nervioso es una red de tejidos de origen </a:t>
            </a:r>
            <a:r>
              <a:rPr lang="es-SV" dirty="0" smtClean="0"/>
              <a:t>ectodérmico  </a:t>
            </a:r>
            <a:r>
              <a:rPr lang="es-SV" dirty="0"/>
              <a:t>en los animales diblásticos y triblásticos cuya unidad básica son las neuronas. </a:t>
            </a:r>
          </a:p>
        </p:txBody>
      </p:sp>
    </p:spTree>
    <p:extLst>
      <p:ext uri="{BB962C8B-B14F-4D97-AF65-F5344CB8AC3E}">
        <p14:creationId xmlns:p14="http://schemas.microsoft.com/office/powerpoint/2010/main" val="1247409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268760"/>
            <a:ext cx="7467600" cy="4464496"/>
          </a:xfrm>
        </p:spPr>
        <p:txBody>
          <a:bodyPr>
            <a:normAutofit/>
          </a:bodyPr>
          <a:lstStyle/>
          <a:p>
            <a:pPr algn="just"/>
            <a:endParaRPr lang="es-SV" dirty="0" smtClean="0"/>
          </a:p>
          <a:p>
            <a:pPr algn="just"/>
            <a:endParaRPr lang="es-SV" dirty="0" smtClean="0"/>
          </a:p>
          <a:p>
            <a:pPr marL="0" indent="0" algn="just">
              <a:buNone/>
            </a:pPr>
            <a:endParaRPr lang="es-SV" dirty="0"/>
          </a:p>
          <a:p>
            <a:pPr marL="0" indent="0" algn="just">
              <a:buNone/>
            </a:pPr>
            <a:r>
              <a:rPr lang="es-SV" dirty="0" smtClean="0"/>
              <a:t>Su </a:t>
            </a:r>
            <a:r>
              <a:rPr lang="es-SV" dirty="0"/>
              <a:t>principal función es la de captar y procesar rápidamente las señales ejerciendo control y coordinación sobre los demás órganos para lograr una oportuna y eficaz interacción con el medio </a:t>
            </a:r>
            <a:r>
              <a:rPr lang="es-SV" dirty="0" smtClean="0"/>
              <a:t>ambiente.</a:t>
            </a:r>
            <a:endParaRPr lang="es-SV" dirty="0"/>
          </a:p>
        </p:txBody>
      </p:sp>
    </p:spTree>
    <p:extLst>
      <p:ext uri="{BB962C8B-B14F-4D97-AF65-F5344CB8AC3E}">
        <p14:creationId xmlns:p14="http://schemas.microsoft.com/office/powerpoint/2010/main" val="6606509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Enfermedades  del sistema nervioso</a:t>
            </a:r>
            <a:endParaRPr lang="es-SV" dirty="0"/>
          </a:p>
        </p:txBody>
      </p:sp>
      <p:sp>
        <p:nvSpPr>
          <p:cNvPr id="3" name="2 Marcador de contenido"/>
          <p:cNvSpPr>
            <a:spLocks noGrp="1"/>
          </p:cNvSpPr>
          <p:nvPr>
            <p:ph sz="quarter" idx="1"/>
          </p:nvPr>
        </p:nvSpPr>
        <p:spPr>
          <a:xfrm>
            <a:off x="457200" y="1600200"/>
            <a:ext cx="7467600" cy="3556992"/>
          </a:xfrm>
        </p:spPr>
        <p:txBody>
          <a:bodyPr/>
          <a:lstStyle/>
          <a:p>
            <a:pPr marL="0" indent="0">
              <a:buNone/>
            </a:pPr>
            <a:r>
              <a:rPr lang="es-SV" dirty="0" smtClean="0"/>
              <a:t>   </a:t>
            </a:r>
          </a:p>
          <a:p>
            <a:pPr marL="0" indent="0">
              <a:buNone/>
            </a:pPr>
            <a:endParaRPr lang="es-SV" b="1" dirty="0"/>
          </a:p>
          <a:p>
            <a:pPr marL="0" indent="0" algn="ctr">
              <a:buNone/>
            </a:pPr>
            <a:r>
              <a:rPr lang="es-SV" b="1" dirty="0" smtClean="0"/>
              <a:t>DEMENCIA</a:t>
            </a:r>
            <a:endParaRPr lang="es-SV" dirty="0"/>
          </a:p>
          <a:p>
            <a:pPr marL="0" indent="0" algn="just">
              <a:buNone/>
            </a:pPr>
            <a:r>
              <a:rPr lang="es-SV" dirty="0" smtClean="0"/>
              <a:t>La </a:t>
            </a:r>
            <a:r>
              <a:rPr lang="es-SV" dirty="0"/>
              <a:t>demencia es una deficiencia en la memoria de corto y largo plazo asociada con problemas del pensamiento abstracto, problemas con el juicio, otros trastornos de la función cerebral y cambios en la personalidad.</a:t>
            </a:r>
          </a:p>
        </p:txBody>
      </p:sp>
    </p:spTree>
    <p:extLst>
      <p:ext uri="{BB962C8B-B14F-4D97-AF65-F5344CB8AC3E}">
        <p14:creationId xmlns:p14="http://schemas.microsoft.com/office/powerpoint/2010/main" val="9105164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SV" dirty="0"/>
              <a:t>ENFERMEDAD DE ALZHEIMER</a:t>
            </a:r>
          </a:p>
        </p:txBody>
      </p:sp>
      <p:sp>
        <p:nvSpPr>
          <p:cNvPr id="3" name="2 Marcador de contenido"/>
          <p:cNvSpPr>
            <a:spLocks noGrp="1"/>
          </p:cNvSpPr>
          <p:nvPr>
            <p:ph sz="quarter" idx="1"/>
          </p:nvPr>
        </p:nvSpPr>
        <p:spPr>
          <a:xfrm>
            <a:off x="467544" y="1988840"/>
            <a:ext cx="7467600" cy="4608512"/>
          </a:xfrm>
        </p:spPr>
        <p:txBody>
          <a:bodyPr/>
          <a:lstStyle/>
          <a:p>
            <a:pPr algn="just"/>
            <a:r>
              <a:rPr lang="es-SV" dirty="0"/>
              <a:t>La Enfermedad de Alzheimer es una enfermedad degenerativa del cerebro para la cual no existe </a:t>
            </a:r>
            <a:r>
              <a:rPr lang="es-SV" dirty="0" smtClean="0"/>
              <a:t>recuperación.</a:t>
            </a:r>
          </a:p>
          <a:p>
            <a:pPr algn="just"/>
            <a:endParaRPr lang="es-SV" dirty="0" smtClean="0"/>
          </a:p>
          <a:p>
            <a:pPr algn="just"/>
            <a:r>
              <a:rPr lang="es-SV" dirty="0" smtClean="0"/>
              <a:t>la </a:t>
            </a:r>
            <a:r>
              <a:rPr lang="es-SV" dirty="0"/>
              <a:t>enfermedad ataca las células nerviosas en todas las partes de la corteza del cerebro, así como algunas estructuras circundantes, deteriorando así las capacidades de la persona de gobernar las emociones, reconocer errores y patrones, coordinar el movimiento y recordar.</a:t>
            </a:r>
          </a:p>
        </p:txBody>
      </p:sp>
    </p:spTree>
    <p:extLst>
      <p:ext uri="{BB962C8B-B14F-4D97-AF65-F5344CB8AC3E}">
        <p14:creationId xmlns:p14="http://schemas.microsoft.com/office/powerpoint/2010/main" val="3303127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SV" dirty="0"/>
              <a:t>EPILEPSIA</a:t>
            </a:r>
          </a:p>
        </p:txBody>
      </p:sp>
      <p:sp>
        <p:nvSpPr>
          <p:cNvPr id="3" name="2 Marcador de contenido"/>
          <p:cNvSpPr>
            <a:spLocks noGrp="1"/>
          </p:cNvSpPr>
          <p:nvPr>
            <p:ph sz="quarter" idx="1"/>
          </p:nvPr>
        </p:nvSpPr>
        <p:spPr/>
        <p:txBody>
          <a:bodyPr/>
          <a:lstStyle/>
          <a:p>
            <a:pPr algn="just"/>
            <a:r>
              <a:rPr lang="es-SV" dirty="0"/>
              <a:t>L</a:t>
            </a:r>
            <a:r>
              <a:rPr lang="es-SV" dirty="0" smtClean="0"/>
              <a:t>a </a:t>
            </a:r>
            <a:r>
              <a:rPr lang="es-SV" dirty="0"/>
              <a:t>epilepsia es una condición física que ocurre cuando hay un breve pero repentino cambio en el cerebro. </a:t>
            </a:r>
            <a:endParaRPr lang="es-SV" dirty="0" smtClean="0"/>
          </a:p>
          <a:p>
            <a:endParaRPr lang="es-SV" dirty="0"/>
          </a:p>
          <a:p>
            <a:pPr algn="just"/>
            <a:r>
              <a:rPr lang="es-SV" dirty="0" smtClean="0"/>
              <a:t>Cuando </a:t>
            </a:r>
            <a:r>
              <a:rPr lang="es-SV" dirty="0"/>
              <a:t>las células cerebrales no están funcionando bien, la conciencia, movimientos, o acciones de una persona pueden alterarse por un breve periodo de tiempo.</a:t>
            </a:r>
          </a:p>
        </p:txBody>
      </p:sp>
    </p:spTree>
    <p:extLst>
      <p:ext uri="{BB962C8B-B14F-4D97-AF65-F5344CB8AC3E}">
        <p14:creationId xmlns:p14="http://schemas.microsoft.com/office/powerpoint/2010/main" val="3364321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SV" dirty="0"/>
              <a:t>ENFERMEDAD DE PARKINSON</a:t>
            </a:r>
          </a:p>
        </p:txBody>
      </p:sp>
      <p:sp>
        <p:nvSpPr>
          <p:cNvPr id="3" name="2 Marcador de contenido"/>
          <p:cNvSpPr>
            <a:spLocks noGrp="1"/>
          </p:cNvSpPr>
          <p:nvPr>
            <p:ph sz="quarter" idx="1"/>
          </p:nvPr>
        </p:nvSpPr>
        <p:spPr/>
        <p:txBody>
          <a:bodyPr/>
          <a:lstStyle/>
          <a:p>
            <a:endParaRPr lang="es-SV" dirty="0" smtClean="0"/>
          </a:p>
          <a:p>
            <a:endParaRPr lang="es-SV" dirty="0"/>
          </a:p>
          <a:p>
            <a:endParaRPr lang="es-SV" dirty="0" smtClean="0"/>
          </a:p>
          <a:p>
            <a:pPr algn="just"/>
            <a:r>
              <a:rPr lang="es-SV" dirty="0" smtClean="0"/>
              <a:t>Es </a:t>
            </a:r>
            <a:r>
              <a:rPr lang="es-SV" dirty="0"/>
              <a:t>una enfermedad neurológica que se asocia a rigidez muscular, dificultades para andar, temblor y alteraciones en la coordinación de movimientos.</a:t>
            </a:r>
          </a:p>
        </p:txBody>
      </p:sp>
    </p:spTree>
    <p:extLst>
      <p:ext uri="{BB962C8B-B14F-4D97-AF65-F5344CB8AC3E}">
        <p14:creationId xmlns:p14="http://schemas.microsoft.com/office/powerpoint/2010/main" val="27674927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imagenes de del sistema nerviso\anatomia.jpg"/>
          <p:cNvPicPr>
            <a:picLocks noChangeAspect="1" noChangeArrowheads="1"/>
          </p:cNvPicPr>
          <p:nvPr/>
        </p:nvPicPr>
        <p:blipFill>
          <a:blip r:embed="rId2"/>
          <a:srcRect/>
          <a:stretch>
            <a:fillRect/>
          </a:stretch>
        </p:blipFill>
        <p:spPr bwMode="auto">
          <a:xfrm>
            <a:off x="214282" y="0"/>
            <a:ext cx="8643998" cy="6572272"/>
          </a:xfrm>
          <a:prstGeom prst="rect">
            <a:avLst/>
          </a:prstGeom>
          <a:noFill/>
        </p:spPr>
      </p:pic>
      <p:sp>
        <p:nvSpPr>
          <p:cNvPr id="3" name="2 Marcador de contenido"/>
          <p:cNvSpPr>
            <a:spLocks noGrp="1"/>
          </p:cNvSpPr>
          <p:nvPr>
            <p:ph sz="quarter" idx="1"/>
          </p:nvPr>
        </p:nvSpPr>
        <p:spPr/>
        <p:txBody>
          <a:bodyPr/>
          <a:lstStyle/>
          <a:p>
            <a:pPr algn="just"/>
            <a:r>
              <a:rPr lang="es-ES" b="1" dirty="0" smtClean="0"/>
              <a:t>Anatomía</a:t>
            </a:r>
            <a:r>
              <a:rPr lang="es-ES" dirty="0" smtClean="0"/>
              <a:t>: </a:t>
            </a:r>
            <a:r>
              <a:rPr lang="es-ES" b="1" dirty="0"/>
              <a:t>es una ciencia que estudia la estructura de los seres vivos, es decir, la forma, topografía, la ubicación, la disposición y la relación entre sí de los órganos que las componen.</a:t>
            </a:r>
          </a:p>
          <a:p>
            <a:endParaRPr lang="es-E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145</TotalTime>
  <Words>857</Words>
  <Application>Microsoft Office PowerPoint</Application>
  <PresentationFormat>Presentación en pantalla (4:3)</PresentationFormat>
  <Paragraphs>65</Paragraphs>
  <Slides>25</Slides>
  <Notes>0</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Mirador</vt:lpstr>
      <vt:lpstr>Sistema nervioso</vt:lpstr>
      <vt:lpstr>Presentación de PowerPoint</vt:lpstr>
      <vt:lpstr>Presentación de PowerPoint</vt:lpstr>
      <vt:lpstr>Presentación de PowerPoint</vt:lpstr>
      <vt:lpstr>Enfermedades  del sistema nervioso</vt:lpstr>
      <vt:lpstr>ENFERMEDAD DE ALZHEIMER</vt:lpstr>
      <vt:lpstr>EPILEPSIA</vt:lpstr>
      <vt:lpstr>ENFERMEDAD DE PARKINSON</vt:lpstr>
      <vt:lpstr>Presentación de PowerPoint</vt:lpstr>
      <vt:lpstr>Presentación de PowerPoint</vt:lpstr>
      <vt:lpstr>Partes del sistema nervioso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Biología </vt:lpstr>
    </vt:vector>
  </TitlesOfParts>
  <Company>COBAEJ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 nervioso</dc:title>
  <dc:creator>EMSAD 33</dc:creator>
  <cp:lastModifiedBy>Jannet Cao</cp:lastModifiedBy>
  <cp:revision>15</cp:revision>
  <dcterms:created xsi:type="dcterms:W3CDTF">2011-04-13T20:27:55Z</dcterms:created>
  <dcterms:modified xsi:type="dcterms:W3CDTF">2014-09-27T21:24:43Z</dcterms:modified>
</cp:coreProperties>
</file>